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8" r:id="rId2"/>
    <p:sldId id="264" r:id="rId3"/>
    <p:sldId id="265" r:id="rId4"/>
    <p:sldId id="266" r:id="rId5"/>
    <p:sldId id="272" r:id="rId6"/>
    <p:sldId id="273" r:id="rId7"/>
    <p:sldId id="284" r:id="rId8"/>
    <p:sldId id="274" r:id="rId9"/>
    <p:sldId id="275" r:id="rId10"/>
    <p:sldId id="276" r:id="rId11"/>
    <p:sldId id="267" r:id="rId12"/>
    <p:sldId id="268" r:id="rId13"/>
    <p:sldId id="277" r:id="rId14"/>
    <p:sldId id="285" r:id="rId15"/>
    <p:sldId id="269" r:id="rId16"/>
    <p:sldId id="287" r:id="rId17"/>
    <p:sldId id="278" r:id="rId18"/>
    <p:sldId id="270" r:id="rId19"/>
    <p:sldId id="279" r:id="rId20"/>
    <p:sldId id="288" r:id="rId21"/>
    <p:sldId id="291" r:id="rId22"/>
    <p:sldId id="271" r:id="rId23"/>
    <p:sldId id="286" r:id="rId24"/>
    <p:sldId id="280" r:id="rId25"/>
    <p:sldId id="281" r:id="rId26"/>
    <p:sldId id="283" r:id="rId27"/>
    <p:sldId id="282" r:id="rId28"/>
    <p:sldId id="289" r:id="rId29"/>
    <p:sldId id="260" r:id="rId30"/>
    <p:sldId id="261" r:id="rId31"/>
    <p:sldId id="263"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1" autoAdjust="0"/>
    <p:restoredTop sz="86462" autoAdjust="0"/>
  </p:normalViewPr>
  <p:slideViewPr>
    <p:cSldViewPr>
      <p:cViewPr varScale="1">
        <p:scale>
          <a:sx n="71" d="100"/>
          <a:sy n="71" d="100"/>
        </p:scale>
        <p:origin x="-90" y="-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E2F324-4164-42E1-A1E2-B7810E424C96}" type="datetime1">
              <a:rPr kumimoji="1" lang="ja-JP" altLang="en-US" smtClean="0"/>
              <a:t>2016/10/15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ACC902-F580-440F-AB5F-D11B0AAE6BFD}" type="slidenum">
              <a:rPr kumimoji="1" lang="ja-JP" altLang="en-US" smtClean="0"/>
              <a:t>‹#›</a:t>
            </a:fld>
            <a:endParaRPr kumimoji="1" lang="ja-JP" altLang="en-US"/>
          </a:p>
        </p:txBody>
      </p:sp>
    </p:spTree>
    <p:extLst>
      <p:ext uri="{BB962C8B-B14F-4D97-AF65-F5344CB8AC3E}">
        <p14:creationId xmlns:p14="http://schemas.microsoft.com/office/powerpoint/2010/main" val="48501644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955AC-E4A6-459A-B1E8-6B5DF85E86A1}" type="datetime1">
              <a:rPr kumimoji="1" lang="ja-JP" altLang="en-US" smtClean="0"/>
              <a:t>2016/10/15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D6F2E-8C44-4F00-AA5D-1F225F6B7D75}" type="slidenum">
              <a:rPr kumimoji="1" lang="ja-JP" altLang="en-US" smtClean="0"/>
              <a:t>‹#›</a:t>
            </a:fld>
            <a:endParaRPr kumimoji="1" lang="ja-JP" altLang="en-US"/>
          </a:p>
        </p:txBody>
      </p:sp>
    </p:spTree>
    <p:extLst>
      <p:ext uri="{BB962C8B-B14F-4D97-AF65-F5344CB8AC3E}">
        <p14:creationId xmlns:p14="http://schemas.microsoft.com/office/powerpoint/2010/main" val="11114714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43D6F2E-8C44-4F00-AA5D-1F225F6B7D75}"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fld id="{05458B1C-8DEA-4363-BF88-D352A60B4FD0}" type="datetime1">
              <a:rPr kumimoji="1" lang="ja-JP" altLang="en-US" smtClean="0"/>
              <a:t>2016/10/15</a:t>
            </a:fld>
            <a:endParaRPr kumimoji="1" lang="ja-JP" altLang="en-US"/>
          </a:p>
        </p:txBody>
      </p:sp>
    </p:spTree>
    <p:extLst>
      <p:ext uri="{BB962C8B-B14F-4D97-AF65-F5344CB8AC3E}">
        <p14:creationId xmlns:p14="http://schemas.microsoft.com/office/powerpoint/2010/main" val="348766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2D1369D-7A98-46B0-BDCB-FC6EE9C48718}" type="datetime1">
              <a:rPr kumimoji="1" lang="ja-JP" altLang="en-US" smtClean="0"/>
              <a:t>2016/10/15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123583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D68F96-DBE9-42C7-A742-BC8E9B6C9727}" type="datetime1">
              <a:rPr kumimoji="1" lang="ja-JP" altLang="en-US" smtClean="0"/>
              <a:t>2016/10/15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423708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A6F987-DF92-4862-96C9-9CDEAD5F3430}" type="datetime1">
              <a:rPr kumimoji="1" lang="ja-JP" altLang="en-US" smtClean="0"/>
              <a:t>2016/10/15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266146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3A7199-3807-40AD-9BF3-75BD5B64E9BF}" type="datetime1">
              <a:rPr kumimoji="1" lang="ja-JP" altLang="en-US" smtClean="0"/>
              <a:t>2016/10/15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14715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17BFFB-AF05-4A51-AA0A-661DF07C9A7C}" type="datetime1">
              <a:rPr kumimoji="1" lang="ja-JP" altLang="en-US" smtClean="0"/>
              <a:t>2016/10/15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166329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73334ED-69E6-4D6C-9D2F-ED0A0680B8FE}" type="datetime1">
              <a:rPr kumimoji="1" lang="ja-JP" altLang="en-US" smtClean="0"/>
              <a:t>2016/10/15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41301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25F2E25-D8F9-4319-A045-75251A33152F}" type="datetime1">
              <a:rPr kumimoji="1" lang="ja-JP" altLang="en-US" smtClean="0"/>
              <a:t>2016/10/15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268543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AB7F43B-2919-445E-9601-BDFB0158C3D0}" type="datetime1">
              <a:rPr kumimoji="1" lang="ja-JP" altLang="en-US" smtClean="0"/>
              <a:t>2016/10/15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165027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BBFF1E-A73B-4930-A28C-CA8A8F493BB7}" type="datetime1">
              <a:rPr kumimoji="1" lang="ja-JP" altLang="en-US" smtClean="0"/>
              <a:t>2016/10/15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lvl1pPr>
              <a:defRPr sz="2800">
                <a:solidFill>
                  <a:schemeClr val="tx1"/>
                </a:solidFill>
              </a:defRPr>
            </a:lvl1pPr>
          </a:lstStyle>
          <a:p>
            <a:fld id="{2F6207CF-F64D-4A7A-BC85-1D4C4F2BFFCA}" type="slidenum">
              <a:rPr lang="ja-JP" altLang="en-US" smtClean="0"/>
              <a:pPr/>
              <a:t>‹#›</a:t>
            </a:fld>
            <a:endParaRPr lang="ja-JP" altLang="en-US"/>
          </a:p>
        </p:txBody>
      </p:sp>
    </p:spTree>
    <p:extLst>
      <p:ext uri="{BB962C8B-B14F-4D97-AF65-F5344CB8AC3E}">
        <p14:creationId xmlns:p14="http://schemas.microsoft.com/office/powerpoint/2010/main" val="1983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2BA4A8-F582-438E-9FCA-B94D355615F8}" type="datetime1">
              <a:rPr kumimoji="1" lang="ja-JP" altLang="en-US" smtClean="0"/>
              <a:t>2016/10/15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126537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08C7A5-2253-4E5C-A99F-C872C7ABDC0E}" type="datetime1">
              <a:rPr kumimoji="1" lang="ja-JP" altLang="en-US" smtClean="0"/>
              <a:t>2016/10/15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370184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74839-444F-42E4-A4C5-97A3E0595B37}" type="datetime1">
              <a:rPr kumimoji="1" lang="ja-JP" altLang="en-US" smtClean="0"/>
              <a:t>2016/10/15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207CF-F64D-4A7A-BC85-1D4C4F2BFFCA}" type="slidenum">
              <a:rPr kumimoji="1" lang="ja-JP" altLang="en-US" smtClean="0"/>
              <a:t>‹#›</a:t>
            </a:fld>
            <a:endParaRPr kumimoji="1" lang="ja-JP" altLang="en-US"/>
          </a:p>
        </p:txBody>
      </p:sp>
    </p:spTree>
    <p:extLst>
      <p:ext uri="{BB962C8B-B14F-4D97-AF65-F5344CB8AC3E}">
        <p14:creationId xmlns:p14="http://schemas.microsoft.com/office/powerpoint/2010/main" val="254877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67544" y="548680"/>
            <a:ext cx="8229600" cy="1143000"/>
          </a:xfrm>
        </p:spPr>
        <p:txBody>
          <a:bodyPr/>
          <a:lstStyle/>
          <a:p>
            <a:r>
              <a:rPr kumimoji="1" lang="ja-JP" altLang="en-US" dirty="0" smtClean="0"/>
              <a:t>情報ネットワーク工学</a:t>
            </a:r>
            <a:endParaRPr kumimoji="1" lang="ja-JP" altLang="en-US" dirty="0"/>
          </a:p>
        </p:txBody>
      </p:sp>
      <p:sp>
        <p:nvSpPr>
          <p:cNvPr id="4" name="テキスト ボックス 3"/>
          <p:cNvSpPr txBox="1"/>
          <p:nvPr/>
        </p:nvSpPr>
        <p:spPr>
          <a:xfrm>
            <a:off x="2267744" y="2708920"/>
            <a:ext cx="3775393" cy="1938992"/>
          </a:xfrm>
          <a:prstGeom prst="rect">
            <a:avLst/>
          </a:prstGeom>
          <a:noFill/>
        </p:spPr>
        <p:txBody>
          <a:bodyPr wrap="none" rtlCol="0">
            <a:spAutoFit/>
          </a:bodyPr>
          <a:lstStyle/>
          <a:p>
            <a:pPr algn="ctr"/>
            <a:r>
              <a:rPr kumimoji="1" lang="ja-JP" altLang="en-US" sz="4000" dirty="0" smtClean="0"/>
              <a:t>後半</a:t>
            </a:r>
            <a:endParaRPr kumimoji="1" lang="en-US" altLang="ja-JP" sz="4000" dirty="0" smtClean="0"/>
          </a:p>
          <a:p>
            <a:pPr algn="ctr"/>
            <a:endParaRPr lang="en-US" altLang="ja-JP" sz="4000" dirty="0"/>
          </a:p>
          <a:p>
            <a:pPr algn="ctr"/>
            <a:r>
              <a:rPr kumimoji="1" lang="ja-JP" altLang="en-US" sz="4000" dirty="0" smtClean="0"/>
              <a:t>画像情報符号化</a:t>
            </a:r>
            <a:endParaRPr kumimoji="1" lang="ja-JP" altLang="en-US" sz="4000" dirty="0"/>
          </a:p>
        </p:txBody>
      </p:sp>
      <p:sp>
        <p:nvSpPr>
          <p:cNvPr id="3" name="スライド番号プレースホルダー 2"/>
          <p:cNvSpPr>
            <a:spLocks noGrp="1"/>
          </p:cNvSpPr>
          <p:nvPr>
            <p:ph type="sldNum" sz="quarter" idx="12"/>
          </p:nvPr>
        </p:nvSpPr>
        <p:spPr/>
        <p:txBody>
          <a:bodyPr/>
          <a:lstStyle/>
          <a:p>
            <a:fld id="{2F6207CF-F64D-4A7A-BC85-1D4C4F2BFFCA}" type="slidenum">
              <a:rPr kumimoji="1" lang="ja-JP" altLang="en-US" smtClean="0"/>
              <a:t>1</a:t>
            </a:fld>
            <a:endParaRPr kumimoji="1" lang="ja-JP" altLang="en-US" dirty="0"/>
          </a:p>
        </p:txBody>
      </p:sp>
    </p:spTree>
    <p:extLst>
      <p:ext uri="{BB962C8B-B14F-4D97-AF65-F5344CB8AC3E}">
        <p14:creationId xmlns:p14="http://schemas.microsoft.com/office/powerpoint/2010/main" val="3826438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04866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10</a:t>
            </a:fld>
            <a:endParaRPr kumimoji="1" lang="ja-JP" altLang="en-US"/>
          </a:p>
        </p:txBody>
      </p:sp>
    </p:spTree>
    <p:extLst>
      <p:ext uri="{BB962C8B-B14F-4D97-AF65-F5344CB8AC3E}">
        <p14:creationId xmlns:p14="http://schemas.microsoft.com/office/powerpoint/2010/main" val="3322780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69759" y="332656"/>
            <a:ext cx="8229600" cy="634082"/>
          </a:xfrm>
        </p:spPr>
        <p:txBody>
          <a:bodyPr>
            <a:noAutofit/>
          </a:bodyPr>
          <a:lstStyle/>
          <a:p>
            <a:r>
              <a:rPr kumimoji="1" lang="ja-JP" altLang="en-US" sz="3600" dirty="0" smtClean="0"/>
              <a:t>サンプリング定理（１次元）</a:t>
            </a:r>
            <a:r>
              <a:rPr kumimoji="1" lang="en-US" altLang="ja-JP" sz="3600" dirty="0" smtClean="0"/>
              <a:t>pp.3-5</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79512" y="1988840"/>
                <a:ext cx="8712968" cy="3170099"/>
              </a:xfrm>
              <a:prstGeom prst="rect">
                <a:avLst/>
              </a:prstGeom>
              <a:noFill/>
            </p:spPr>
            <p:txBody>
              <a:bodyPr wrap="square" rtlCol="0">
                <a:spAutoFit/>
              </a:bodyPr>
              <a:lstStyle/>
              <a:p>
                <a:pPr marL="285750" indent="-285750">
                  <a:buFont typeface="Arial" pitchFamily="34" charset="0"/>
                  <a:buChar char="•"/>
                </a:pPr>
                <a:r>
                  <a:rPr lang="ja-JP" altLang="en-US" sz="3200" dirty="0" smtClean="0">
                    <a:solidFill>
                      <a:srgbClr val="0000CC"/>
                    </a:solidFill>
                  </a:rPr>
                  <a:t>サンプリング定理（標本化定理）＜１次元＞</a:t>
                </a:r>
                <a:endParaRPr lang="en-US" altLang="ja-JP" sz="3200" dirty="0" smtClean="0">
                  <a:solidFill>
                    <a:srgbClr val="0000CC"/>
                  </a:solidFill>
                </a:endParaRPr>
              </a:p>
              <a:p>
                <a:endParaRPr lang="en-US" altLang="ja-JP" sz="2800" dirty="0" smtClean="0">
                  <a:solidFill>
                    <a:srgbClr val="0000CC"/>
                  </a:solidFill>
                </a:endParaRPr>
              </a:p>
              <a:p>
                <a:r>
                  <a:rPr lang="ja-JP" altLang="en-US" sz="2800" dirty="0"/>
                  <a:t>　</a:t>
                </a:r>
                <a:r>
                  <a:rPr lang="ja-JP" altLang="en-US" sz="2800" dirty="0" smtClean="0"/>
                  <a:t>　　スペクトル</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𝐹</m:t>
                        </m:r>
                      </m:e>
                      <m:sub>
                        <m:r>
                          <a:rPr lang="en-US" altLang="ja-JP" sz="2800" b="0" i="1" smtClean="0">
                            <a:latin typeface="Cambria Math"/>
                          </a:rPr>
                          <m:t>𝑎</m:t>
                        </m:r>
                      </m:sub>
                    </m:sSub>
                    <m:r>
                      <a:rPr lang="en-US" altLang="ja-JP" sz="2800" b="0" i="1" smtClean="0">
                        <a:latin typeface="Cambria Math"/>
                      </a:rPr>
                      <m:t>(</m:t>
                    </m:r>
                    <m:r>
                      <a:rPr lang="en-US" altLang="ja-JP" sz="2800" b="0" i="1" smtClean="0">
                        <a:latin typeface="Cambria Math"/>
                      </a:rPr>
                      <m:t>𝑓</m:t>
                    </m:r>
                    <m:r>
                      <a:rPr lang="en-US" altLang="ja-JP" sz="2800" b="0" i="1" smtClean="0">
                        <a:latin typeface="Cambria Math"/>
                      </a:rPr>
                      <m:t>)</m:t>
                    </m:r>
                  </m:oMath>
                </a14:m>
                <a:r>
                  <a:rPr lang="ja-JP" altLang="en-US" sz="2800" dirty="0" smtClean="0"/>
                  <a:t>を持つ１次元アナログ信号</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𝑎</m:t>
                        </m:r>
                      </m:sub>
                    </m:sSub>
                    <m:r>
                      <a:rPr lang="en-US" altLang="ja-JP" sz="2800" b="0" i="1" smtClean="0">
                        <a:latin typeface="Cambria Math"/>
                      </a:rPr>
                      <m:t>(</m:t>
                    </m:r>
                    <m:r>
                      <a:rPr lang="en-US" altLang="ja-JP" sz="2800" b="0" i="1" smtClean="0">
                        <a:latin typeface="Cambria Math"/>
                      </a:rPr>
                      <m:t>𝑡</m:t>
                    </m:r>
                    <m:r>
                      <a:rPr lang="en-US" altLang="ja-JP" sz="2800" b="0" i="1" smtClean="0">
                        <a:latin typeface="Cambria Math"/>
                      </a:rPr>
                      <m:t>)</m:t>
                    </m:r>
                  </m:oMath>
                </a14:m>
                <a:r>
                  <a:rPr lang="ja-JP" altLang="en-US" sz="2800" dirty="0" smtClean="0"/>
                  <a:t>が</a:t>
                </a:r>
                <a:endParaRPr lang="en-US" altLang="ja-JP" sz="2800" dirty="0" smtClean="0"/>
              </a:p>
              <a:p>
                <a:endParaRPr lang="en-US" altLang="ja-JP" sz="2800" dirty="0" smtClean="0"/>
              </a:p>
              <a:p>
                <a:r>
                  <a:rPr lang="ja-JP" altLang="en-US" sz="2800" dirty="0"/>
                  <a:t>　</a:t>
                </a:r>
                <a:r>
                  <a:rPr lang="ja-JP" altLang="en-US" sz="2800" dirty="0" smtClean="0"/>
                  <a:t>　　　</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𝐹</m:t>
                        </m:r>
                      </m:e>
                      <m:sub>
                        <m:r>
                          <a:rPr lang="en-US" altLang="ja-JP" sz="2800" b="0" i="1" smtClean="0">
                            <a:latin typeface="Cambria Math"/>
                          </a:rPr>
                          <m:t>𝑎</m:t>
                        </m:r>
                      </m:sub>
                    </m:sSub>
                    <m:d>
                      <m:dPr>
                        <m:ctrlPr>
                          <a:rPr lang="en-US" altLang="ja-JP" sz="2800" b="0" i="1" smtClean="0">
                            <a:latin typeface="Cambria Math"/>
                          </a:rPr>
                        </m:ctrlPr>
                      </m:dPr>
                      <m:e>
                        <m:r>
                          <a:rPr lang="en-US" altLang="ja-JP" sz="2800" b="0" i="1" smtClean="0">
                            <a:latin typeface="Cambria Math"/>
                          </a:rPr>
                          <m:t>𝑓</m:t>
                        </m:r>
                      </m:e>
                    </m:d>
                    <m:r>
                      <a:rPr lang="en-US" altLang="ja-JP" sz="2800" b="0" i="1" smtClean="0">
                        <a:latin typeface="Cambria Math"/>
                      </a:rPr>
                      <m:t>=0  </m:t>
                    </m:r>
                    <m:r>
                      <a:rPr lang="en-US" altLang="ja-JP" sz="2800" b="0" i="1" smtClean="0">
                        <a:latin typeface="Cambria Math"/>
                      </a:rPr>
                      <m:t>𝑓𝑜𝑟</m:t>
                    </m:r>
                    <m:r>
                      <a:rPr lang="en-US" altLang="ja-JP" sz="2800" b="0" i="1" smtClean="0">
                        <a:latin typeface="Cambria Math"/>
                      </a:rPr>
                      <m:t>   </m:t>
                    </m:r>
                    <m:d>
                      <m:dPr>
                        <m:begChr m:val="|"/>
                        <m:endChr m:val="|"/>
                        <m:ctrlPr>
                          <a:rPr lang="en-US" altLang="ja-JP" sz="2800" b="0" i="1" smtClean="0">
                            <a:latin typeface="Cambria Math"/>
                          </a:rPr>
                        </m:ctrlPr>
                      </m:dPr>
                      <m:e>
                        <m:r>
                          <a:rPr lang="en-US" altLang="ja-JP" sz="2800" b="0" i="1" smtClean="0">
                            <a:latin typeface="Cambria Math"/>
                          </a:rPr>
                          <m:t>𝑓</m:t>
                        </m:r>
                      </m:e>
                    </m:d>
                    <m:r>
                      <a:rPr lang="en-US" altLang="ja-JP" sz="2800" b="0" i="1" smtClean="0">
                        <a:latin typeface="Cambria Math"/>
                      </a:rPr>
                      <m:t>&gt;1/(2</m:t>
                    </m:r>
                    <m:r>
                      <a:rPr lang="en-US" altLang="ja-JP" sz="2800" b="0" i="1" smtClean="0">
                        <a:latin typeface="Cambria Math"/>
                      </a:rPr>
                      <m:t>𝑇</m:t>
                    </m:r>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𝑠</m:t>
                        </m:r>
                      </m:sub>
                    </m:sSub>
                    <m:r>
                      <a:rPr lang="en-US" altLang="ja-JP" sz="2800" b="0" i="1" smtClean="0">
                        <a:latin typeface="Cambria Math"/>
                      </a:rPr>
                      <m:t>/2[</m:t>
                    </m:r>
                    <m:r>
                      <a:rPr lang="en-US" altLang="ja-JP" sz="2800" b="0" i="1" smtClean="0">
                        <a:latin typeface="Cambria Math"/>
                      </a:rPr>
                      <m:t>𝐻𝑧</m:t>
                    </m:r>
                    <m:r>
                      <a:rPr lang="en-US" altLang="ja-JP" sz="2800" b="0" i="1" smtClean="0">
                        <a:latin typeface="Cambria Math"/>
                      </a:rPr>
                      <m:t>]</m:t>
                    </m:r>
                  </m:oMath>
                </a14:m>
                <a:endParaRPr lang="en-US" altLang="ja-JP" sz="2800" dirty="0" smtClean="0"/>
              </a:p>
              <a:p>
                <a:endParaRPr lang="en-US" altLang="ja-JP" sz="2800" dirty="0" smtClean="0"/>
              </a:p>
              <a:p>
                <a:r>
                  <a:rPr lang="ja-JP" altLang="en-US" sz="2800" dirty="0"/>
                  <a:t>　</a:t>
                </a:r>
                <a:r>
                  <a:rPr lang="ja-JP" altLang="en-US" sz="2800" dirty="0" smtClean="0"/>
                  <a:t>　　を満たすとき，</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𝑎</m:t>
                        </m:r>
                      </m:sub>
                    </m:sSub>
                    <m:r>
                      <a:rPr lang="en-US" altLang="ja-JP" sz="2800" b="0" i="1" smtClean="0">
                        <a:latin typeface="Cambria Math"/>
                      </a:rPr>
                      <m:t>(</m:t>
                    </m:r>
                    <m:r>
                      <a:rPr lang="en-US" altLang="ja-JP" sz="2800" b="0" i="1" smtClean="0">
                        <a:latin typeface="Cambria Math"/>
                      </a:rPr>
                      <m:t>𝑛𝑇</m:t>
                    </m:r>
                    <m:r>
                      <a:rPr lang="en-US" altLang="ja-JP" sz="2800" b="0" i="1" smtClean="0">
                        <a:latin typeface="Cambria Math"/>
                      </a:rPr>
                      <m:t>)</m:t>
                    </m:r>
                  </m:oMath>
                </a14:m>
                <a:r>
                  <a:rPr lang="ja-JP" altLang="en-US" sz="2800" dirty="0" smtClean="0"/>
                  <a:t>から</a:t>
                </a:r>
                <a14:m>
                  <m:oMath xmlns:m="http://schemas.openxmlformats.org/officeDocument/2006/math">
                    <m:sSub>
                      <m:sSubPr>
                        <m:ctrlPr>
                          <a:rPr lang="en-US" altLang="ja-JP" sz="2800" b="0" i="1" dirty="0" smtClean="0">
                            <a:latin typeface="Cambria Math"/>
                          </a:rPr>
                        </m:ctrlPr>
                      </m:sSubPr>
                      <m:e>
                        <m:r>
                          <a:rPr lang="en-US" altLang="ja-JP" sz="2800" b="0" i="1" dirty="0" smtClean="0">
                            <a:latin typeface="Cambria Math"/>
                          </a:rPr>
                          <m:t>𝑓</m:t>
                        </m:r>
                      </m:e>
                      <m:sub>
                        <m:r>
                          <a:rPr lang="en-US" altLang="ja-JP" sz="2800" b="0" i="1" dirty="0" smtClean="0">
                            <a:latin typeface="Cambria Math"/>
                          </a:rPr>
                          <m:t>𝑎</m:t>
                        </m:r>
                      </m:sub>
                    </m:sSub>
                    <m:r>
                      <a:rPr lang="en-US" altLang="ja-JP" sz="2800" b="0" i="1" dirty="0" smtClean="0">
                        <a:latin typeface="Cambria Math"/>
                      </a:rPr>
                      <m:t>(</m:t>
                    </m:r>
                    <m:r>
                      <a:rPr lang="en-US" altLang="ja-JP" sz="2800" b="0" i="1" dirty="0" smtClean="0">
                        <a:latin typeface="Cambria Math"/>
                      </a:rPr>
                      <m:t>𝑡</m:t>
                    </m:r>
                    <m:r>
                      <a:rPr lang="en-US" altLang="ja-JP" sz="2800" b="0" i="1" dirty="0" smtClean="0">
                        <a:latin typeface="Cambria Math"/>
                      </a:rPr>
                      <m:t>)</m:t>
                    </m:r>
                  </m:oMath>
                </a14:m>
                <a:r>
                  <a:rPr lang="ja-JP" altLang="en-US" sz="2800" dirty="0" smtClean="0"/>
                  <a:t>を完全に復元できる．</a:t>
                </a:r>
                <a:r>
                  <a:rPr kumimoji="1" lang="ja-JP" altLang="en-US" sz="2800" dirty="0" smtClean="0"/>
                  <a:t>　　　　　</a:t>
                </a:r>
                <a:r>
                  <a:rPr kumimoji="1" lang="ja-JP" altLang="en-US" dirty="0" smtClean="0"/>
                  <a:t>　　　　　　　　　　　　　　　　　　　　　　　　　　　　　</a:t>
                </a:r>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79512" y="1988840"/>
                <a:ext cx="8712968" cy="3170099"/>
              </a:xfrm>
              <a:prstGeom prst="rect">
                <a:avLst/>
              </a:prstGeom>
              <a:blipFill rotWithShape="1">
                <a:blip r:embed="rId2"/>
                <a:stretch>
                  <a:fillRect l="-1538" t="-3462" r="-699" b="-403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11</a:t>
            </a:fld>
            <a:endParaRPr kumimoji="1" lang="ja-JP" altLang="en-US"/>
          </a:p>
        </p:txBody>
      </p:sp>
    </p:spTree>
    <p:extLst>
      <p:ext uri="{BB962C8B-B14F-4D97-AF65-F5344CB8AC3E}">
        <p14:creationId xmlns:p14="http://schemas.microsoft.com/office/powerpoint/2010/main" val="215492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42248" y="188640"/>
            <a:ext cx="8229600" cy="634082"/>
          </a:xfrm>
        </p:spPr>
        <p:txBody>
          <a:bodyPr>
            <a:noAutofit/>
          </a:bodyPr>
          <a:lstStyle/>
          <a:p>
            <a:r>
              <a:rPr kumimoji="1" lang="ja-JP" altLang="en-US" sz="3600" dirty="0" smtClean="0"/>
              <a:t>サンプリング定理（２次元）</a:t>
            </a:r>
            <a:r>
              <a:rPr kumimoji="1" lang="en-US" altLang="ja-JP" sz="3600" dirty="0" smtClean="0"/>
              <a:t>pp.5-6</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64560" y="1196752"/>
                <a:ext cx="8784976" cy="5429756"/>
              </a:xfrm>
              <a:prstGeom prst="rect">
                <a:avLst/>
              </a:prstGeom>
              <a:noFill/>
            </p:spPr>
            <p:txBody>
              <a:bodyPr wrap="square" rtlCol="0">
                <a:spAutoFit/>
              </a:bodyPr>
              <a:lstStyle/>
              <a:p>
                <a:r>
                  <a:rPr kumimoji="1" lang="ja-JP" altLang="en-US" sz="2800" dirty="0" smtClean="0"/>
                  <a:t>図</a:t>
                </a:r>
                <a:r>
                  <a:rPr kumimoji="1" lang="en-US" altLang="ja-JP" sz="2800" dirty="0" smtClean="0"/>
                  <a:t>1.2</a:t>
                </a:r>
                <a:r>
                  <a:rPr kumimoji="1" lang="ja-JP" altLang="en-US" sz="2800" dirty="0" smtClean="0"/>
                  <a:t>のスクリーン上のアナログ画像</a:t>
                </a:r>
                <a:endParaRPr kumimoji="1" lang="en-US" altLang="ja-JP" sz="2800" dirty="0" smtClean="0"/>
              </a:p>
              <a:p>
                <a:r>
                  <a:rPr lang="ja-JP" altLang="en-US" sz="2800" dirty="0"/>
                  <a:t>　</a:t>
                </a:r>
                <a:r>
                  <a:rPr lang="ja-JP" altLang="en-US" sz="2800" dirty="0" smtClean="0"/>
                  <a:t>　</a:t>
                </a:r>
                <a14:m>
                  <m:oMath xmlns:m="http://schemas.openxmlformats.org/officeDocument/2006/math">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𝑎</m:t>
                        </m:r>
                      </m:sub>
                    </m:sSub>
                    <m:d>
                      <m:dPr>
                        <m:ctrlPr>
                          <a:rPr lang="en-US" altLang="ja-JP" sz="2800" b="0" i="1" smtClean="0">
                            <a:latin typeface="Cambria Math"/>
                          </a:rPr>
                        </m:ctrlPr>
                      </m:dPr>
                      <m:e>
                        <m:r>
                          <a:rPr lang="en-US" altLang="ja-JP" sz="2800" b="0" i="1" smtClean="0">
                            <a:latin typeface="Cambria Math"/>
                          </a:rPr>
                          <m:t>𝑋</m:t>
                        </m:r>
                        <m:r>
                          <a:rPr lang="en-US" altLang="ja-JP" sz="2800" b="0" i="1" smtClean="0">
                            <a:latin typeface="Cambria Math"/>
                          </a:rPr>
                          <m:t>,</m:t>
                        </m:r>
                        <m:r>
                          <a:rPr lang="en-US" altLang="ja-JP" sz="2800" b="0" i="1" smtClean="0">
                            <a:latin typeface="Cambria Math"/>
                          </a:rPr>
                          <m:t>𝑌</m:t>
                        </m:r>
                      </m:e>
                    </m:d>
                    <m:r>
                      <a:rPr lang="en-US" altLang="ja-JP" sz="2800" b="0" i="1" smtClean="0">
                        <a:latin typeface="Cambria Math"/>
                      </a:rPr>
                      <m:t>, </m:t>
                    </m:r>
                    <m:r>
                      <a:rPr lang="en-US" altLang="ja-JP" sz="2800" b="0" i="1" smtClean="0">
                        <a:latin typeface="Cambria Math"/>
                      </a:rPr>
                      <m:t>𝑋</m:t>
                    </m:r>
                    <m:r>
                      <a:rPr lang="en-US" altLang="ja-JP" sz="2800" b="0" i="1" smtClean="0">
                        <a:latin typeface="Cambria Math"/>
                      </a:rPr>
                      <m:t>,</m:t>
                    </m:r>
                    <m:r>
                      <a:rPr lang="en-US" altLang="ja-JP" sz="2800" b="0" i="1" smtClean="0">
                        <a:latin typeface="Cambria Math"/>
                      </a:rPr>
                      <m:t>𝑌</m:t>
                    </m:r>
                  </m:oMath>
                </a14:m>
                <a:r>
                  <a:rPr kumimoji="1" lang="ja-JP" altLang="en-US" sz="2800" dirty="0" smtClean="0"/>
                  <a:t>は位置を表す実数</a:t>
                </a:r>
                <a:endParaRPr kumimoji="1" lang="en-US" altLang="ja-JP" sz="2800" dirty="0" smtClean="0"/>
              </a:p>
              <a:p>
                <a:endParaRPr lang="en-US" altLang="ja-JP" sz="2800" dirty="0"/>
              </a:p>
              <a:p>
                <a:r>
                  <a:rPr kumimoji="1" lang="ja-JP" altLang="en-US" sz="2800" dirty="0" smtClean="0"/>
                  <a:t>２次元サンプリング　</a:t>
                </a:r>
                <a:endParaRPr kumimoji="1" lang="en-US" altLang="ja-JP" sz="2800" dirty="0" smtClean="0"/>
              </a:p>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𝑎</m:t>
                          </m:r>
                        </m:sub>
                      </m:sSub>
                      <m:d>
                        <m:dPr>
                          <m:ctrlPr>
                            <a:rPr kumimoji="1" lang="en-US" altLang="ja-JP" sz="2800" b="0" i="1" smtClean="0">
                              <a:latin typeface="Cambria Math"/>
                            </a:rPr>
                          </m:ctrlPr>
                        </m:dPr>
                        <m:e>
                          <m:r>
                            <a:rPr kumimoji="1" lang="en-US" altLang="ja-JP" sz="2800" b="0" i="1" smtClean="0">
                              <a:latin typeface="Cambria Math"/>
                            </a:rPr>
                            <m:t>𝑋</m:t>
                          </m:r>
                          <m:r>
                            <a:rPr kumimoji="1" lang="en-US" altLang="ja-JP" sz="2800" b="0" i="1" smtClean="0">
                              <a:latin typeface="Cambria Math"/>
                            </a:rPr>
                            <m:t>,</m:t>
                          </m:r>
                          <m:r>
                            <a:rPr kumimoji="1" lang="en-US" altLang="ja-JP" sz="2800" b="0" i="1" smtClean="0">
                              <a:latin typeface="Cambria Math"/>
                            </a:rPr>
                            <m:t>𝑌</m:t>
                          </m:r>
                        </m:e>
                      </m:d>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𝑎</m:t>
                          </m:r>
                        </m:sub>
                      </m:sSub>
                      <m:d>
                        <m:dPr>
                          <m:ctrlPr>
                            <a:rPr kumimoji="1" lang="en-US" altLang="ja-JP" sz="2800" b="0" i="1" smtClean="0">
                              <a:latin typeface="Cambria Math"/>
                            </a:rPr>
                          </m:ctrlPr>
                        </m:dPr>
                        <m:e>
                          <m:r>
                            <a:rPr kumimoji="1" lang="en-US" altLang="ja-JP" sz="2800" b="0" i="1" smtClean="0">
                              <a:latin typeface="Cambria Math"/>
                            </a:rPr>
                            <m:t>𝑥</m:t>
                          </m:r>
                          <m:sSub>
                            <m:sSubPr>
                              <m:ctrlPr>
                                <a:rPr kumimoji="1" lang="en-US" altLang="ja-JP" sz="2800" b="0" i="1" smtClean="0">
                                  <a:latin typeface="Cambria Math"/>
                                </a:rPr>
                              </m:ctrlPr>
                            </m:sSubPr>
                            <m:e>
                              <m:r>
                                <a:rPr kumimoji="1" lang="en-US" altLang="ja-JP" sz="2800" b="0" i="1" smtClean="0">
                                  <a:latin typeface="Cambria Math"/>
                                </a:rPr>
                                <m:t>𝑇</m:t>
                              </m:r>
                            </m:e>
                            <m:sub>
                              <m:r>
                                <a:rPr kumimoji="1" lang="en-US" altLang="ja-JP" sz="2800" b="0" i="1" smtClean="0">
                                  <a:latin typeface="Cambria Math"/>
                                </a:rPr>
                                <m:t>𝑥</m:t>
                              </m:r>
                            </m:sub>
                          </m:sSub>
                          <m:r>
                            <a:rPr kumimoji="1" lang="en-US" altLang="ja-JP" sz="2800" b="0" i="1" smtClean="0">
                              <a:latin typeface="Cambria Math"/>
                            </a:rPr>
                            <m:t>,</m:t>
                          </m:r>
                          <m:r>
                            <a:rPr kumimoji="1" lang="en-US" altLang="ja-JP" sz="2800" b="0" i="1" smtClean="0">
                              <a:latin typeface="Cambria Math"/>
                            </a:rPr>
                            <m:t>𝑦</m:t>
                          </m:r>
                          <m:sSub>
                            <m:sSubPr>
                              <m:ctrlPr>
                                <a:rPr kumimoji="1" lang="en-US" altLang="ja-JP" sz="2800" b="0" i="1" smtClean="0">
                                  <a:latin typeface="Cambria Math"/>
                                </a:rPr>
                              </m:ctrlPr>
                            </m:sSubPr>
                            <m:e>
                              <m:r>
                                <a:rPr kumimoji="1" lang="en-US" altLang="ja-JP" sz="2800" b="0" i="1" smtClean="0">
                                  <a:latin typeface="Cambria Math"/>
                                </a:rPr>
                                <m:t>𝑇</m:t>
                              </m:r>
                            </m:e>
                            <m:sub>
                              <m:r>
                                <a:rPr kumimoji="1" lang="en-US" altLang="ja-JP" sz="2800" b="0" i="1" smtClean="0">
                                  <a:latin typeface="Cambria Math"/>
                                </a:rPr>
                                <m:t>𝑦</m:t>
                              </m:r>
                            </m:sub>
                          </m:sSub>
                        </m:e>
                      </m:d>
                      <m:r>
                        <a:rPr kumimoji="1" lang="en-US" altLang="ja-JP" sz="2800" b="0" i="1" smtClean="0">
                          <a:latin typeface="Cambria Math"/>
                        </a:rPr>
                        <m:t>→</m:t>
                      </m:r>
                      <m:r>
                        <a:rPr kumimoji="1" lang="en-US" altLang="ja-JP" sz="2800" b="0" i="1" smtClean="0">
                          <a:latin typeface="Cambria Math"/>
                        </a:rPr>
                        <m:t>𝑓</m:t>
                      </m:r>
                      <m:d>
                        <m:dPr>
                          <m:ctrlPr>
                            <a:rPr kumimoji="1" lang="en-US" altLang="ja-JP" sz="2800" b="0" i="1" smtClean="0">
                              <a:latin typeface="Cambria Math"/>
                            </a:rPr>
                          </m:ctrlPr>
                        </m:dPr>
                        <m:e>
                          <m:r>
                            <a:rPr kumimoji="1" lang="en-US" altLang="ja-JP" sz="2800" b="0" i="1" smtClean="0">
                              <a:latin typeface="Cambria Math"/>
                            </a:rPr>
                            <m:t>𝑥</m:t>
                          </m:r>
                          <m:r>
                            <a:rPr kumimoji="1" lang="en-US" altLang="ja-JP" sz="2800" b="0" i="1" smtClean="0">
                              <a:latin typeface="Cambria Math"/>
                            </a:rPr>
                            <m:t>,</m:t>
                          </m:r>
                          <m:r>
                            <a:rPr kumimoji="1" lang="en-US" altLang="ja-JP" sz="2800" b="0" i="1" smtClean="0">
                              <a:latin typeface="Cambria Math"/>
                            </a:rPr>
                            <m:t>𝑦</m:t>
                          </m:r>
                        </m:e>
                      </m:d>
                      <m:r>
                        <a:rPr kumimoji="1" lang="en-US" altLang="ja-JP" sz="2800" b="0" i="1" smtClean="0">
                          <a:latin typeface="Cambria Math"/>
                        </a:rPr>
                        <m:t>, </m:t>
                      </m:r>
                      <m:r>
                        <a:rPr kumimoji="1" lang="en-US" altLang="ja-JP" sz="2800" b="0" i="1" smtClean="0">
                          <a:latin typeface="Cambria Math"/>
                        </a:rPr>
                        <m:t>𝑥</m:t>
                      </m:r>
                      <m:r>
                        <a:rPr kumimoji="1" lang="en-US" altLang="ja-JP" sz="2800" b="0" i="1" smtClean="0">
                          <a:latin typeface="Cambria Math"/>
                        </a:rPr>
                        <m:t>,</m:t>
                      </m:r>
                      <m:r>
                        <a:rPr kumimoji="1" lang="en-US" altLang="ja-JP" sz="2800" b="0" i="1" smtClean="0">
                          <a:latin typeface="Cambria Math"/>
                        </a:rPr>
                        <m:t>𝑦</m:t>
                      </m:r>
                      <m:r>
                        <a:rPr kumimoji="1" lang="en-US" altLang="ja-JP" sz="2800" b="0" i="1" smtClean="0">
                          <a:latin typeface="Cambria Math"/>
                        </a:rPr>
                        <m:t>=0,1,2,⋯</m:t>
                      </m:r>
                    </m:oMath>
                  </m:oMathPara>
                </a14:m>
                <a:endParaRPr lang="en-US" altLang="ja-JP" sz="2800" dirty="0" smtClean="0"/>
              </a:p>
              <a:p>
                <a:endParaRPr lang="en-US" altLang="ja-JP" sz="2800" dirty="0"/>
              </a:p>
              <a:p>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𝑎</m:t>
                        </m:r>
                      </m:sub>
                    </m:sSub>
                    <m:d>
                      <m:dPr>
                        <m:ctrlPr>
                          <a:rPr kumimoji="1" lang="en-US" altLang="ja-JP" sz="2800" b="0" i="1" smtClean="0">
                            <a:latin typeface="Cambria Math"/>
                          </a:rPr>
                        </m:ctrlPr>
                      </m:dPr>
                      <m:e>
                        <m:r>
                          <a:rPr kumimoji="1" lang="en-US" altLang="ja-JP" sz="2800" b="0" i="1" smtClean="0">
                            <a:latin typeface="Cambria Math"/>
                          </a:rPr>
                          <m:t>𝑥</m:t>
                        </m:r>
                        <m:r>
                          <a:rPr kumimoji="1" lang="en-US" altLang="ja-JP" sz="2800" b="0" i="1" smtClean="0">
                            <a:latin typeface="Cambria Math"/>
                          </a:rPr>
                          <m:t>,</m:t>
                        </m:r>
                        <m:r>
                          <a:rPr kumimoji="1" lang="en-US" altLang="ja-JP" sz="2800" b="0" i="1" smtClean="0">
                            <a:latin typeface="Cambria Math"/>
                          </a:rPr>
                          <m:t>𝑦</m:t>
                        </m:r>
                      </m:e>
                    </m:d>
                    <m:r>
                      <a:rPr kumimoji="1" lang="en-US" altLang="ja-JP" sz="2800" b="0" i="1" smtClean="0">
                        <a:latin typeface="Cambria Math"/>
                      </a:rPr>
                      <m:t>→</m:t>
                    </m:r>
                  </m:oMath>
                </a14:m>
                <a:r>
                  <a:rPr kumimoji="1" lang="ja-JP" altLang="en-US" sz="2800" dirty="0" smtClean="0"/>
                  <a:t>フーリエ変換</a:t>
                </a:r>
                <a14:m>
                  <m:oMath xmlns:m="http://schemas.openxmlformats.org/officeDocument/2006/math">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𝐹</m:t>
                        </m:r>
                      </m:e>
                      <m:sub>
                        <m:r>
                          <a:rPr kumimoji="1" lang="en-US" altLang="ja-JP" sz="2800" b="0" i="1" smtClean="0">
                            <a:latin typeface="Cambria Math"/>
                          </a:rPr>
                          <m:t>𝑎</m:t>
                        </m:r>
                      </m:sub>
                    </m:sSub>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𝑥</m:t>
                        </m:r>
                      </m:sub>
                    </m:sSub>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𝑦</m:t>
                        </m:r>
                      </m:sub>
                    </m:sSub>
                    <m:r>
                      <a:rPr kumimoji="1" lang="en-US" altLang="ja-JP" sz="2800" b="0" i="1" smtClean="0">
                        <a:latin typeface="Cambria Math"/>
                      </a:rPr>
                      <m:t>)</m:t>
                    </m:r>
                  </m:oMath>
                </a14:m>
                <a:endParaRPr kumimoji="1" lang="en-US" altLang="ja-JP" sz="2800" dirty="0" smtClean="0"/>
              </a:p>
              <a:p>
                <a14:m>
                  <m:oMath xmlns:m="http://schemas.openxmlformats.org/officeDocument/2006/math">
                    <m:r>
                      <a:rPr kumimoji="1" lang="en-US" altLang="ja-JP" sz="2800" b="0" i="1" smtClean="0">
                        <a:latin typeface="Cambria Math"/>
                      </a:rPr>
                      <m:t>𝑓</m:t>
                    </m:r>
                    <m:d>
                      <m:dPr>
                        <m:ctrlPr>
                          <a:rPr kumimoji="1" lang="en-US" altLang="ja-JP" sz="2800" b="0" i="1" smtClean="0">
                            <a:latin typeface="Cambria Math"/>
                          </a:rPr>
                        </m:ctrlPr>
                      </m:dPr>
                      <m:e>
                        <m:r>
                          <a:rPr kumimoji="1" lang="en-US" altLang="ja-JP" sz="2800" b="0" i="1" smtClean="0">
                            <a:latin typeface="Cambria Math"/>
                          </a:rPr>
                          <m:t>𝑥</m:t>
                        </m:r>
                        <m:r>
                          <a:rPr kumimoji="1" lang="en-US" altLang="ja-JP" sz="2800" b="0" i="1" smtClean="0">
                            <a:latin typeface="Cambria Math"/>
                          </a:rPr>
                          <m:t>,</m:t>
                        </m:r>
                        <m:r>
                          <a:rPr kumimoji="1" lang="en-US" altLang="ja-JP" sz="2800" b="0" i="1" smtClean="0">
                            <a:latin typeface="Cambria Math"/>
                          </a:rPr>
                          <m:t>𝑦</m:t>
                        </m:r>
                      </m:e>
                    </m:d>
                    <m:r>
                      <a:rPr kumimoji="1" lang="en-US" altLang="ja-JP" sz="2800" b="0" i="1" smtClean="0">
                        <a:latin typeface="Cambria Math"/>
                      </a:rPr>
                      <m:t>→</m:t>
                    </m:r>
                  </m:oMath>
                </a14:m>
                <a:r>
                  <a:rPr kumimoji="1" lang="ja-JP" altLang="en-US" sz="2800" dirty="0" smtClean="0"/>
                  <a:t>フーリエ変換</a:t>
                </a:r>
                <a14:m>
                  <m:oMath xmlns:m="http://schemas.openxmlformats.org/officeDocument/2006/math">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𝐹</m:t>
                        </m:r>
                      </m:e>
                      <m:sub>
                        <m:r>
                          <a:rPr kumimoji="1" lang="en-US" altLang="ja-JP" sz="2800" b="0" i="1" smtClean="0">
                            <a:latin typeface="Cambria Math"/>
                          </a:rPr>
                          <m:t>𝑎</m:t>
                        </m:r>
                      </m:sub>
                    </m:sSub>
                    <m:d>
                      <m:dPr>
                        <m:ctrlPr>
                          <a:rPr kumimoji="1" lang="en-US" altLang="ja-JP" sz="2800" b="0" i="1" smtClean="0">
                            <a:latin typeface="Cambria Math"/>
                          </a:rPr>
                        </m:ctrlPr>
                      </m:dPr>
                      <m:e>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𝑥</m:t>
                            </m:r>
                          </m:sub>
                        </m:sSub>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𝑥</m:t>
                            </m:r>
                          </m:sub>
                        </m:sSub>
                      </m:e>
                    </m:d>
                  </m:oMath>
                </a14:m>
                <a:r>
                  <a:rPr kumimoji="1" lang="ja-JP" altLang="en-US" sz="2800" b="0" dirty="0" smtClean="0">
                    <a:latin typeface="Cambria Math"/>
                  </a:rPr>
                  <a:t>を</a:t>
                </a:r>
                <a14:m>
                  <m:oMath xmlns:m="http://schemas.openxmlformats.org/officeDocument/2006/math">
                    <m:sSub>
                      <m:sSubPr>
                        <m:ctrlPr>
                          <a:rPr kumimoji="1" lang="en-US" altLang="ja-JP" sz="2800" b="0" i="1" dirty="0" smtClean="0">
                            <a:latin typeface="Cambria Math"/>
                          </a:rPr>
                        </m:ctrlPr>
                      </m:sSubPr>
                      <m:e>
                        <m:r>
                          <a:rPr kumimoji="1" lang="en-US" altLang="ja-JP" sz="2800" b="0" i="1" dirty="0" smtClean="0">
                            <a:latin typeface="Cambria Math"/>
                          </a:rPr>
                          <m:t>𝑓</m:t>
                        </m:r>
                      </m:e>
                      <m:sub>
                        <m:r>
                          <a:rPr kumimoji="1" lang="en-US" altLang="ja-JP" sz="2800" b="0" i="1" dirty="0" smtClean="0">
                            <a:latin typeface="Cambria Math"/>
                          </a:rPr>
                          <m:t>𝑥</m:t>
                        </m:r>
                      </m:sub>
                    </m:sSub>
                  </m:oMath>
                </a14:m>
                <a:r>
                  <a:rPr kumimoji="1" lang="ja-JP" altLang="en-US" sz="2800" dirty="0" smtClean="0"/>
                  <a:t>軸方向に</a:t>
                </a:r>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1/</m:t>
                        </m:r>
                        <m:r>
                          <a:rPr kumimoji="1" lang="en-US" altLang="ja-JP" sz="2800" b="0" i="1" smtClean="0">
                            <a:latin typeface="Cambria Math"/>
                          </a:rPr>
                          <m:t>𝑇</m:t>
                        </m:r>
                      </m:e>
                      <m:sub>
                        <m:r>
                          <a:rPr kumimoji="1" lang="en-US" altLang="ja-JP" sz="2800" b="0" i="1" smtClean="0">
                            <a:latin typeface="Cambria Math"/>
                          </a:rPr>
                          <m:t>𝑥</m:t>
                        </m:r>
                      </m:sub>
                    </m:sSub>
                  </m:oMath>
                </a14:m>
                <a:r>
                  <a:rPr kumimoji="1" lang="ja-JP" altLang="en-US" sz="2800" dirty="0" smtClean="0"/>
                  <a:t>周期，</a:t>
                </a:r>
                <a:endParaRPr kumimoji="1" lang="en-US" altLang="ja-JP" sz="2800" dirty="0" smtClean="0"/>
              </a:p>
              <a:p>
                <a:r>
                  <a:rPr lang="ja-JP" altLang="en-US" sz="2800" b="0" dirty="0"/>
                  <a:t>　</a:t>
                </a:r>
                <a:r>
                  <a:rPr lang="ja-JP" altLang="en-US" sz="2800" b="0" dirty="0" smtClean="0"/>
                  <a:t>　　　　　　　　　　　　　　　</a:t>
                </a:r>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𝑦</m:t>
                        </m:r>
                      </m:sub>
                    </m:sSub>
                  </m:oMath>
                </a14:m>
                <a:r>
                  <a:rPr kumimoji="1" lang="ja-JP" altLang="en-US" sz="2800" dirty="0" smtClean="0"/>
                  <a:t>軸方向に</a:t>
                </a:r>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1/</m:t>
                        </m:r>
                        <m:r>
                          <a:rPr kumimoji="1" lang="en-US" altLang="ja-JP" sz="2800" b="0" i="1" smtClean="0">
                            <a:latin typeface="Cambria Math"/>
                          </a:rPr>
                          <m:t>𝑇</m:t>
                        </m:r>
                      </m:e>
                      <m:sub>
                        <m:r>
                          <a:rPr kumimoji="1" lang="en-US" altLang="ja-JP" sz="2800" b="0" i="1" smtClean="0">
                            <a:latin typeface="Cambria Math"/>
                          </a:rPr>
                          <m:t>𝑦</m:t>
                        </m:r>
                      </m:sub>
                    </m:sSub>
                  </m:oMath>
                </a14:m>
                <a:r>
                  <a:rPr kumimoji="1" lang="ja-JP" altLang="en-US" sz="2800" dirty="0" smtClean="0"/>
                  <a:t>周期でくり返</a:t>
                </a:r>
                <a:endParaRPr kumimoji="1" lang="en-US" altLang="ja-JP" sz="2800" dirty="0" smtClean="0"/>
              </a:p>
              <a:p>
                <a:r>
                  <a:rPr lang="ja-JP" altLang="en-US" sz="2800" dirty="0"/>
                  <a:t>　</a:t>
                </a:r>
                <a:r>
                  <a:rPr lang="ja-JP" altLang="en-US" sz="2800" dirty="0" smtClean="0"/>
                  <a:t>　　　　　　　　　　　　　　　</a:t>
                </a:r>
                <a:r>
                  <a:rPr kumimoji="1" lang="ja-JP" altLang="en-US" sz="2800" dirty="0" smtClean="0"/>
                  <a:t>す．・・・図</a:t>
                </a:r>
                <a:r>
                  <a:rPr kumimoji="1" lang="en-US" altLang="ja-JP" sz="2800" dirty="0" smtClean="0"/>
                  <a:t>1.6</a:t>
                </a:r>
              </a:p>
              <a:p>
                <a:endParaRPr kumimoji="1" lang="en-US" altLang="ja-JP" sz="2800" dirty="0" smtClean="0"/>
              </a:p>
              <a:p>
                <a:r>
                  <a:rPr kumimoji="1" lang="ja-JP" altLang="en-US" sz="2800" dirty="0" smtClean="0"/>
                  <a:t>この場合も</a:t>
                </a:r>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𝑇</m:t>
                        </m:r>
                      </m:e>
                      <m:sub>
                        <m:r>
                          <a:rPr kumimoji="1" lang="en-US" altLang="ja-JP" sz="2800" b="0" i="1" smtClean="0">
                            <a:latin typeface="Cambria Math"/>
                          </a:rPr>
                          <m:t>𝑥</m:t>
                        </m:r>
                      </m:sub>
                    </m:sSub>
                    <m:r>
                      <a:rPr kumimoji="1" lang="en-US" altLang="ja-JP" sz="2800" b="0" i="1" smtClean="0">
                        <a:latin typeface="Cambria Math"/>
                      </a:rPr>
                      <m:t>, </m:t>
                    </m:r>
                    <m:sSub>
                      <m:sSubPr>
                        <m:ctrlPr>
                          <a:rPr kumimoji="1" lang="en-US" altLang="ja-JP" sz="2800" b="0" i="1" smtClean="0">
                            <a:latin typeface="Cambria Math"/>
                          </a:rPr>
                        </m:ctrlPr>
                      </m:sSubPr>
                      <m:e>
                        <m:r>
                          <a:rPr kumimoji="1" lang="en-US" altLang="ja-JP" sz="2800" b="0" i="1" smtClean="0">
                            <a:latin typeface="Cambria Math"/>
                          </a:rPr>
                          <m:t>𝑇</m:t>
                        </m:r>
                      </m:e>
                      <m:sub>
                        <m:r>
                          <a:rPr kumimoji="1" lang="en-US" altLang="ja-JP" sz="2800" b="0" i="1" smtClean="0">
                            <a:latin typeface="Cambria Math"/>
                          </a:rPr>
                          <m:t>𝑦</m:t>
                        </m:r>
                      </m:sub>
                    </m:sSub>
                  </m:oMath>
                </a14:m>
                <a:r>
                  <a:rPr kumimoji="1" lang="ja-JP" altLang="en-US" sz="2800" dirty="0" smtClean="0"/>
                  <a:t>の決め方によっては折り返しが発生する．</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64560" y="1196752"/>
                <a:ext cx="8784976" cy="5429756"/>
              </a:xfrm>
              <a:prstGeom prst="rect">
                <a:avLst/>
              </a:prstGeom>
              <a:blipFill rotWithShape="1">
                <a:blip r:embed="rId2"/>
                <a:stretch>
                  <a:fillRect l="-1457" t="-1571" r="-4164" b="-112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12</a:t>
            </a:fld>
            <a:endParaRPr kumimoji="1" lang="ja-JP" altLang="en-US"/>
          </a:p>
        </p:txBody>
      </p:sp>
    </p:spTree>
    <p:extLst>
      <p:ext uri="{BB962C8B-B14F-4D97-AF65-F5344CB8AC3E}">
        <p14:creationId xmlns:p14="http://schemas.microsoft.com/office/powerpoint/2010/main" val="3262501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496944" cy="414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13</a:t>
            </a:fld>
            <a:endParaRPr kumimoji="1" lang="ja-JP" altLang="en-US"/>
          </a:p>
        </p:txBody>
      </p:sp>
    </p:spTree>
    <p:extLst>
      <p:ext uri="{BB962C8B-B14F-4D97-AF65-F5344CB8AC3E}">
        <p14:creationId xmlns:p14="http://schemas.microsoft.com/office/powerpoint/2010/main" val="628004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332656"/>
            <a:ext cx="8229600" cy="634082"/>
          </a:xfrm>
        </p:spPr>
        <p:txBody>
          <a:bodyPr>
            <a:noAutofit/>
          </a:bodyPr>
          <a:lstStyle/>
          <a:p>
            <a:r>
              <a:rPr kumimoji="1" lang="ja-JP" altLang="en-US" sz="3600" dirty="0" smtClean="0"/>
              <a:t>サンプリング定理（２次元）　</a:t>
            </a:r>
            <a:r>
              <a:rPr kumimoji="1" lang="en-US" altLang="ja-JP" sz="3600" dirty="0" smtClean="0"/>
              <a:t>pp.5-6</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79512" y="1772816"/>
                <a:ext cx="8784976" cy="3672224"/>
              </a:xfrm>
              <a:prstGeom prst="rect">
                <a:avLst/>
              </a:prstGeom>
              <a:noFill/>
            </p:spPr>
            <p:txBody>
              <a:bodyPr wrap="square" rtlCol="0">
                <a:spAutoFit/>
              </a:bodyPr>
              <a:lstStyle/>
              <a:p>
                <a:r>
                  <a:rPr kumimoji="1" lang="ja-JP" altLang="en-US" sz="2800" dirty="0" smtClean="0">
                    <a:solidFill>
                      <a:srgbClr val="0000CC"/>
                    </a:solidFill>
                  </a:rPr>
                  <a:t>サンプリング定理（２次元）</a:t>
                </a:r>
                <a:endParaRPr kumimoji="1" lang="en-US" altLang="ja-JP" sz="2800" dirty="0" smtClean="0">
                  <a:solidFill>
                    <a:srgbClr val="0000CC"/>
                  </a:solidFill>
                </a:endParaRPr>
              </a:p>
              <a:p>
                <a:endParaRPr kumimoji="1" lang="en-US" altLang="ja-JP" sz="2800" dirty="0" smtClean="0"/>
              </a:p>
              <a:p>
                <a:r>
                  <a:rPr lang="ja-JP" altLang="en-US" sz="2800" dirty="0" smtClean="0"/>
                  <a:t>スペクトル</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𝐹</m:t>
                        </m:r>
                      </m:e>
                      <m:sub>
                        <m:r>
                          <a:rPr lang="en-US" altLang="ja-JP" sz="2800" b="0" i="1" smtClean="0">
                            <a:latin typeface="Cambria Math"/>
                          </a:rPr>
                          <m:t>𝑎</m:t>
                        </m:r>
                      </m:sub>
                    </m:sSub>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𝑥</m:t>
                        </m:r>
                      </m:sub>
                    </m:sSub>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𝑦</m:t>
                        </m:r>
                      </m:sub>
                    </m:sSub>
                    <m:r>
                      <a:rPr lang="en-US" altLang="ja-JP" sz="2800" b="0" i="1" smtClean="0">
                        <a:latin typeface="Cambria Math"/>
                      </a:rPr>
                      <m:t>)</m:t>
                    </m:r>
                  </m:oMath>
                </a14:m>
                <a:r>
                  <a:rPr lang="ja-JP" altLang="en-US" sz="2800" dirty="0" smtClean="0"/>
                  <a:t>を持つ２次元アナログ信号</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𝑎</m:t>
                        </m:r>
                      </m:sub>
                    </m:sSub>
                    <m:r>
                      <a:rPr lang="en-US" altLang="ja-JP" sz="2800" b="0" i="1" smtClean="0">
                        <a:latin typeface="Cambria Math"/>
                      </a:rPr>
                      <m:t>(</m:t>
                    </m:r>
                    <m:r>
                      <a:rPr lang="en-US" altLang="ja-JP" sz="2800" b="0" i="1" smtClean="0">
                        <a:latin typeface="Cambria Math"/>
                      </a:rPr>
                      <m:t>𝑋</m:t>
                    </m:r>
                    <m:r>
                      <a:rPr lang="en-US" altLang="ja-JP" sz="2800" b="0" i="1" smtClean="0">
                        <a:latin typeface="Cambria Math"/>
                      </a:rPr>
                      <m:t>,</m:t>
                    </m:r>
                    <m:r>
                      <a:rPr lang="en-US" altLang="ja-JP" sz="2800" b="0" i="1" smtClean="0">
                        <a:latin typeface="Cambria Math"/>
                      </a:rPr>
                      <m:t>𝑌</m:t>
                    </m:r>
                    <m:r>
                      <a:rPr lang="en-US" altLang="ja-JP" sz="2800" b="0" i="1" smtClean="0">
                        <a:latin typeface="Cambria Math"/>
                      </a:rPr>
                      <m:t>)</m:t>
                    </m:r>
                  </m:oMath>
                </a14:m>
                <a:r>
                  <a:rPr lang="ja-JP" altLang="en-US" sz="2800" dirty="0" smtClean="0"/>
                  <a:t>が</a:t>
                </a:r>
                <a:endParaRPr lang="en-US" altLang="ja-JP" sz="2800" dirty="0" smtClean="0"/>
              </a:p>
              <a:p>
                <a:endParaRPr kumimoji="1" lang="en-US" altLang="ja-JP" sz="2800" dirty="0" smtClean="0"/>
              </a:p>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𝐹</m:t>
                          </m:r>
                        </m:e>
                        <m:sub>
                          <m:r>
                            <a:rPr kumimoji="1" lang="en-US" altLang="ja-JP" sz="2800" b="0" i="1" smtClean="0">
                              <a:latin typeface="Cambria Math"/>
                            </a:rPr>
                            <m:t>𝑎</m:t>
                          </m:r>
                        </m:sub>
                      </m:sSub>
                      <m:d>
                        <m:dPr>
                          <m:ctrlPr>
                            <a:rPr kumimoji="1" lang="en-US" altLang="ja-JP" sz="2800" b="0" i="1" smtClean="0">
                              <a:latin typeface="Cambria Math"/>
                            </a:rPr>
                          </m:ctrlPr>
                        </m:dPr>
                        <m:e>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𝑥</m:t>
                              </m:r>
                            </m:sub>
                          </m:sSub>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𝑦</m:t>
                              </m:r>
                            </m:sub>
                          </m:sSub>
                        </m:e>
                      </m:d>
                      <m:r>
                        <a:rPr kumimoji="1" lang="en-US" altLang="ja-JP" sz="2800" b="0" i="1" smtClean="0">
                          <a:latin typeface="Cambria Math"/>
                        </a:rPr>
                        <m:t>=0  </m:t>
                      </m:r>
                      <m:r>
                        <a:rPr kumimoji="1" lang="en-US" altLang="ja-JP" sz="2800" b="0" i="1" smtClean="0">
                          <a:latin typeface="Cambria Math"/>
                        </a:rPr>
                        <m:t>𝑓𝑜𝑟</m:t>
                      </m:r>
                      <m:r>
                        <a:rPr kumimoji="1" lang="en-US" altLang="ja-JP" sz="2800" b="0" i="1" smtClean="0">
                          <a:latin typeface="Cambria Math"/>
                        </a:rPr>
                        <m:t>  </m:t>
                      </m:r>
                      <m:d>
                        <m:dPr>
                          <m:begChr m:val="|"/>
                          <m:endChr m:val="|"/>
                          <m:ctrlPr>
                            <a:rPr kumimoji="1" lang="en-US" altLang="ja-JP" sz="2800" b="0" i="1" smtClean="0">
                              <a:latin typeface="Cambria Math"/>
                            </a:rPr>
                          </m:ctrlPr>
                        </m:dPr>
                        <m:e>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𝑥</m:t>
                              </m:r>
                            </m:sub>
                          </m:sSub>
                        </m:e>
                      </m:d>
                      <m:sSub>
                        <m:sSubPr>
                          <m:ctrlPr>
                            <a:rPr kumimoji="1" lang="en-US" altLang="ja-JP" sz="2800" b="0" i="1" smtClean="0">
                              <a:latin typeface="Cambria Math"/>
                            </a:rPr>
                          </m:ctrlPr>
                        </m:sSubPr>
                        <m:e>
                          <m:r>
                            <a:rPr kumimoji="1" lang="en-US" altLang="ja-JP" sz="2800" b="0" i="1" smtClean="0">
                              <a:latin typeface="Cambria Math"/>
                            </a:rPr>
                            <m:t>&gt;1/(2</m:t>
                          </m:r>
                          <m:r>
                            <a:rPr kumimoji="1" lang="en-US" altLang="ja-JP" sz="2800" b="0" i="1" smtClean="0">
                              <a:latin typeface="Cambria Math"/>
                            </a:rPr>
                            <m:t>𝑇</m:t>
                          </m:r>
                        </m:e>
                        <m:sub>
                          <m:r>
                            <a:rPr kumimoji="1" lang="en-US" altLang="ja-JP" sz="2800" b="0" i="1" smtClean="0">
                              <a:latin typeface="Cambria Math"/>
                            </a:rPr>
                            <m:t>𝑥</m:t>
                          </m:r>
                        </m:sub>
                      </m:sSub>
                      <m:r>
                        <a:rPr kumimoji="1" lang="en-US" altLang="ja-JP" sz="2800" b="0" i="1" smtClean="0">
                          <a:latin typeface="Cambria Math"/>
                        </a:rPr>
                        <m:t>), </m:t>
                      </m:r>
                      <m:d>
                        <m:dPr>
                          <m:begChr m:val="|"/>
                          <m:endChr m:val="|"/>
                          <m:ctrlPr>
                            <a:rPr kumimoji="1" lang="en-US" altLang="ja-JP" sz="2800" b="0" i="1" smtClean="0">
                              <a:latin typeface="Cambria Math"/>
                            </a:rPr>
                          </m:ctrlPr>
                        </m:dPr>
                        <m:e>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𝑦</m:t>
                              </m:r>
                            </m:sub>
                          </m:sSub>
                        </m:e>
                      </m:d>
                      <m:r>
                        <a:rPr kumimoji="1" lang="en-US" altLang="ja-JP" sz="2800" b="0" i="1" smtClean="0">
                          <a:latin typeface="Cambria Math"/>
                        </a:rPr>
                        <m:t>&gt;1/(2</m:t>
                      </m:r>
                      <m:sSub>
                        <m:sSubPr>
                          <m:ctrlPr>
                            <a:rPr kumimoji="1" lang="en-US" altLang="ja-JP" sz="2800" b="0" i="1" smtClean="0">
                              <a:latin typeface="Cambria Math"/>
                            </a:rPr>
                          </m:ctrlPr>
                        </m:sSubPr>
                        <m:e>
                          <m:r>
                            <a:rPr kumimoji="1" lang="en-US" altLang="ja-JP" sz="2800" b="0" i="1" smtClean="0">
                              <a:latin typeface="Cambria Math"/>
                            </a:rPr>
                            <m:t>𝑇</m:t>
                          </m:r>
                        </m:e>
                        <m:sub>
                          <m:r>
                            <a:rPr kumimoji="1" lang="en-US" altLang="ja-JP" sz="2800" b="0" i="1" smtClean="0">
                              <a:latin typeface="Cambria Math"/>
                            </a:rPr>
                            <m:t>𝑦</m:t>
                          </m:r>
                        </m:sub>
                      </m:sSub>
                      <m:r>
                        <a:rPr kumimoji="1" lang="en-US" altLang="ja-JP" sz="2800" b="0" i="1" smtClean="0">
                          <a:latin typeface="Cambria Math"/>
                        </a:rPr>
                        <m:t>)</m:t>
                      </m:r>
                    </m:oMath>
                  </m:oMathPara>
                </a14:m>
                <a:endParaRPr kumimoji="1" lang="en-US" altLang="ja-JP" sz="2800" dirty="0" smtClean="0"/>
              </a:p>
              <a:p>
                <a:endParaRPr lang="en-US" altLang="ja-JP" sz="2800" dirty="0" smtClean="0"/>
              </a:p>
              <a:p>
                <a:r>
                  <a:rPr lang="ja-JP" altLang="en-US" sz="2800" dirty="0" smtClean="0"/>
                  <a:t>を満たすならば，間隔</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𝑥</m:t>
                        </m:r>
                      </m:sub>
                    </m:sSub>
                    <m:r>
                      <a:rPr lang="en-US" altLang="ja-JP" sz="2800" b="0" i="1" smtClean="0">
                        <a:latin typeface="Cambria Math"/>
                      </a:rPr>
                      <m:t>, </m:t>
                    </m:r>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𝑦</m:t>
                        </m:r>
                      </m:sub>
                    </m:sSub>
                  </m:oMath>
                </a14:m>
                <a:r>
                  <a:rPr lang="ja-JP" altLang="en-US" sz="2800" dirty="0" smtClean="0"/>
                  <a:t>以下でサンプリングした</a:t>
                </a:r>
                <a14:m>
                  <m:oMath xmlns:m="http://schemas.openxmlformats.org/officeDocument/2006/math">
                    <m:r>
                      <a:rPr lang="en-US" altLang="ja-JP" sz="2800" b="0" i="1" smtClean="0">
                        <a:latin typeface="Cambria Math"/>
                      </a:rPr>
                      <m:t>𝑓</m:t>
                    </m:r>
                    <m:r>
                      <a:rPr lang="en-US" altLang="ja-JP" sz="2800" b="0" i="1" smtClean="0">
                        <a:latin typeface="Cambria Math"/>
                      </a:rPr>
                      <m:t>(</m:t>
                    </m:r>
                    <m:r>
                      <a:rPr lang="en-US" altLang="ja-JP" sz="2800" b="0" i="1" smtClean="0">
                        <a:latin typeface="Cambria Math"/>
                      </a:rPr>
                      <m:t>𝑥</m:t>
                    </m:r>
                    <m:r>
                      <a:rPr lang="en-US" altLang="ja-JP" sz="2800" b="0" i="1" smtClean="0">
                        <a:latin typeface="Cambria Math"/>
                      </a:rPr>
                      <m:t>,</m:t>
                    </m:r>
                    <m:r>
                      <a:rPr lang="en-US" altLang="ja-JP" sz="2800" b="0" i="1" smtClean="0">
                        <a:latin typeface="Cambria Math"/>
                      </a:rPr>
                      <m:t>𝑦</m:t>
                    </m:r>
                    <m:r>
                      <a:rPr lang="en-US" altLang="ja-JP" sz="2800" b="0" i="1" smtClean="0">
                        <a:latin typeface="Cambria Math"/>
                      </a:rPr>
                      <m:t>)</m:t>
                    </m:r>
                  </m:oMath>
                </a14:m>
                <a:r>
                  <a:rPr lang="ja-JP" altLang="en-US" sz="2800" dirty="0" smtClean="0"/>
                  <a:t>から原信号</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𝑎</m:t>
                        </m:r>
                      </m:sub>
                    </m:sSub>
                    <m:r>
                      <a:rPr lang="en-US" altLang="ja-JP" sz="2800" b="0" i="1" smtClean="0">
                        <a:latin typeface="Cambria Math"/>
                      </a:rPr>
                      <m:t>(</m:t>
                    </m:r>
                    <m:r>
                      <a:rPr lang="en-US" altLang="ja-JP" sz="2800" b="0" i="1" smtClean="0">
                        <a:latin typeface="Cambria Math"/>
                      </a:rPr>
                      <m:t>𝑋</m:t>
                    </m:r>
                    <m:r>
                      <a:rPr lang="en-US" altLang="ja-JP" sz="2800" b="0" i="1" smtClean="0">
                        <a:latin typeface="Cambria Math"/>
                      </a:rPr>
                      <m:t>,</m:t>
                    </m:r>
                    <m:r>
                      <a:rPr lang="en-US" altLang="ja-JP" sz="2800" b="0" i="1" smtClean="0">
                        <a:latin typeface="Cambria Math"/>
                      </a:rPr>
                      <m:t>𝑌</m:t>
                    </m:r>
                    <m:r>
                      <a:rPr lang="en-US" altLang="ja-JP" sz="2800" b="0" i="1" smtClean="0">
                        <a:latin typeface="Cambria Math"/>
                      </a:rPr>
                      <m:t>)</m:t>
                    </m:r>
                  </m:oMath>
                </a14:m>
                <a:r>
                  <a:rPr lang="ja-JP" altLang="en-US" sz="2800" dirty="0" smtClean="0"/>
                  <a:t>が完全に復元できる．</a:t>
                </a:r>
                <a:r>
                  <a:rPr kumimoji="1" lang="ja-JP" altLang="en-US" sz="2800" dirty="0" smtClean="0"/>
                  <a:t>　</a:t>
                </a:r>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79512" y="1772816"/>
                <a:ext cx="8784976" cy="3672224"/>
              </a:xfrm>
              <a:prstGeom prst="rect">
                <a:avLst/>
              </a:prstGeom>
              <a:blipFill rotWithShape="1">
                <a:blip r:embed="rId2"/>
                <a:stretch>
                  <a:fillRect l="-1387" t="-2326" b="-299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14</a:t>
            </a:fld>
            <a:endParaRPr kumimoji="1" lang="ja-JP" altLang="en-US"/>
          </a:p>
        </p:txBody>
      </p:sp>
    </p:spTree>
    <p:extLst>
      <p:ext uri="{BB962C8B-B14F-4D97-AF65-F5344CB8AC3E}">
        <p14:creationId xmlns:p14="http://schemas.microsoft.com/office/powerpoint/2010/main" val="363162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74948" y="404664"/>
            <a:ext cx="8229600" cy="764704"/>
          </a:xfrm>
        </p:spPr>
        <p:txBody>
          <a:bodyPr>
            <a:normAutofit/>
          </a:bodyPr>
          <a:lstStyle/>
          <a:p>
            <a:r>
              <a:rPr kumimoji="1" lang="ja-JP" altLang="en-US" sz="3600" dirty="0" smtClean="0"/>
              <a:t>帯域制限と折り返しの影響</a:t>
            </a:r>
            <a:r>
              <a:rPr kumimoji="1" lang="en-US" altLang="ja-JP" sz="3600" dirty="0" smtClean="0"/>
              <a:t>(1/2)</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79512" y="1844824"/>
                <a:ext cx="8820472" cy="3634969"/>
              </a:xfrm>
              <a:prstGeom prst="rect">
                <a:avLst/>
              </a:prstGeom>
              <a:noFill/>
            </p:spPr>
            <p:txBody>
              <a:bodyPr wrap="square" rtlCol="0">
                <a:spAutoFit/>
              </a:bodyPr>
              <a:lstStyle/>
              <a:p>
                <a:pPr marL="285750" indent="-285750">
                  <a:buFont typeface="Arial" pitchFamily="34" charset="0"/>
                  <a:buChar char="•"/>
                </a:pPr>
                <a:r>
                  <a:rPr kumimoji="1" lang="ja-JP" altLang="en-US" sz="3200" dirty="0" smtClean="0"/>
                  <a:t>帯域制限</a:t>
                </a:r>
                <a:endParaRPr kumimoji="1" lang="en-US" altLang="ja-JP" sz="3200" dirty="0" smtClean="0"/>
              </a:p>
              <a:p>
                <a:endParaRPr kumimoji="1" lang="en-US" altLang="ja-JP" sz="2800" dirty="0" smtClean="0"/>
              </a:p>
              <a:p>
                <a:r>
                  <a:rPr kumimoji="1" lang="ja-JP" altLang="en-US" sz="2800" dirty="0" smtClean="0"/>
                  <a:t>映像素子（</a:t>
                </a:r>
                <a:r>
                  <a:rPr kumimoji="1" lang="en-US" altLang="ja-JP" sz="2800" dirty="0" smtClean="0"/>
                  <a:t>CCD</a:t>
                </a:r>
                <a:r>
                  <a:rPr kumimoji="1" lang="ja-JP" altLang="en-US" sz="2800" dirty="0" err="1" smtClean="0"/>
                  <a:t>，</a:t>
                </a:r>
                <a:r>
                  <a:rPr kumimoji="1" lang="en-US" altLang="ja-JP" sz="2800" dirty="0" smtClean="0"/>
                  <a:t>CMOS</a:t>
                </a:r>
                <a:r>
                  <a:rPr kumimoji="1" lang="ja-JP" altLang="en-US" sz="2800" dirty="0" smtClean="0"/>
                  <a:t>）ではホトダイオード（光電変換素子）を直交状（格子状）に配置</a:t>
                </a:r>
                <a:endParaRPr kumimoji="1" lang="en-US" altLang="ja-JP" sz="2800" dirty="0" smtClean="0"/>
              </a:p>
              <a:p>
                <a:endParaRPr kumimoji="1" lang="en-US" altLang="ja-JP" sz="2800" dirty="0" smtClean="0"/>
              </a:p>
              <a:p>
                <a:r>
                  <a:rPr lang="ja-JP" altLang="en-US" sz="2800" dirty="0"/>
                  <a:t>素子</a:t>
                </a:r>
                <a:r>
                  <a:rPr lang="ja-JP" altLang="en-US" sz="2800" dirty="0" smtClean="0"/>
                  <a:t>間隔</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𝑥</m:t>
                        </m:r>
                      </m:sub>
                    </m:sSub>
                    <m:r>
                      <a:rPr lang="en-US" altLang="ja-JP" sz="2800" b="0" i="1" smtClean="0">
                        <a:latin typeface="Cambria Math"/>
                      </a:rPr>
                      <m:t>, </m:t>
                    </m:r>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𝑦</m:t>
                        </m:r>
                      </m:sub>
                    </m:sSub>
                  </m:oMath>
                </a14:m>
                <a:r>
                  <a:rPr lang="ja-JP" altLang="en-US" sz="2800" dirty="0" smtClean="0"/>
                  <a:t>によって決まる帯域制限を行う必要あり．</a:t>
                </a:r>
                <a:endParaRPr lang="en-US" altLang="ja-JP" sz="2800" dirty="0" smtClean="0"/>
              </a:p>
              <a:p>
                <a:r>
                  <a:rPr kumimoji="1" lang="ja-JP" altLang="en-US" sz="2800" dirty="0"/>
                  <a:t>レンズ</a:t>
                </a:r>
                <a:r>
                  <a:rPr kumimoji="1" lang="ja-JP" altLang="en-US" sz="2800" dirty="0" smtClean="0"/>
                  <a:t>と映像素子の間に高周波成分を除去する光学フィルタを配置．</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79512" y="1844824"/>
                <a:ext cx="8820472" cy="3634969"/>
              </a:xfrm>
              <a:prstGeom prst="rect">
                <a:avLst/>
              </a:prstGeom>
              <a:blipFill rotWithShape="1">
                <a:blip r:embed="rId2"/>
                <a:stretch>
                  <a:fillRect l="-1520" t="-3020" b="-302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15</a:t>
            </a:fld>
            <a:endParaRPr kumimoji="1" lang="ja-JP" altLang="en-US"/>
          </a:p>
        </p:txBody>
      </p:sp>
    </p:spTree>
    <p:extLst>
      <p:ext uri="{BB962C8B-B14F-4D97-AF65-F5344CB8AC3E}">
        <p14:creationId xmlns:p14="http://schemas.microsoft.com/office/powerpoint/2010/main" val="3865659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74948" y="404664"/>
            <a:ext cx="8229600" cy="764704"/>
          </a:xfrm>
        </p:spPr>
        <p:txBody>
          <a:bodyPr>
            <a:normAutofit/>
          </a:bodyPr>
          <a:lstStyle/>
          <a:p>
            <a:r>
              <a:rPr kumimoji="1" lang="ja-JP" altLang="en-US" sz="3600" dirty="0" smtClean="0"/>
              <a:t>帯域制限と折り返しの影響</a:t>
            </a:r>
            <a:r>
              <a:rPr kumimoji="1" lang="en-US" altLang="ja-JP" sz="3600" dirty="0" smtClean="0"/>
              <a:t>(2/2)</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79512" y="1772816"/>
                <a:ext cx="8820472" cy="4537139"/>
              </a:xfrm>
              <a:prstGeom prst="rect">
                <a:avLst/>
              </a:prstGeom>
              <a:noFill/>
            </p:spPr>
            <p:txBody>
              <a:bodyPr wrap="square" rtlCol="0">
                <a:spAutoFit/>
              </a:bodyPr>
              <a:lstStyle/>
              <a:p>
                <a:pPr marL="285750" indent="-285750">
                  <a:buFont typeface="Arial" pitchFamily="34" charset="0"/>
                  <a:buChar char="•"/>
                </a:pPr>
                <a:r>
                  <a:rPr kumimoji="1" lang="ja-JP" altLang="en-US" sz="2800" dirty="0" smtClean="0"/>
                  <a:t>折り返しの影響</a:t>
                </a:r>
                <a:endParaRPr kumimoji="1" lang="en-US" altLang="ja-JP" sz="2800" dirty="0" smtClean="0"/>
              </a:p>
              <a:p>
                <a:endParaRPr kumimoji="1" lang="en-US" altLang="ja-JP" sz="2800" dirty="0" smtClean="0"/>
              </a:p>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𝑎</m:t>
                          </m:r>
                        </m:sub>
                      </m:sSub>
                      <m:d>
                        <m:dPr>
                          <m:ctrlPr>
                            <a:rPr kumimoji="1" lang="en-US" altLang="ja-JP" sz="2800" b="0" i="1" smtClean="0">
                              <a:latin typeface="Cambria Math"/>
                            </a:rPr>
                          </m:ctrlPr>
                        </m:dPr>
                        <m:e>
                          <m:r>
                            <a:rPr kumimoji="1" lang="en-US" altLang="ja-JP" sz="2800" b="0" i="1" smtClean="0">
                              <a:latin typeface="Cambria Math"/>
                            </a:rPr>
                            <m:t>𝑋</m:t>
                          </m:r>
                          <m:r>
                            <a:rPr kumimoji="1" lang="en-US" altLang="ja-JP" sz="2800" b="0" i="1" smtClean="0">
                              <a:latin typeface="Cambria Math"/>
                            </a:rPr>
                            <m:t>,</m:t>
                          </m:r>
                          <m:r>
                            <a:rPr kumimoji="1" lang="en-US" altLang="ja-JP" sz="2800" b="0" i="1" smtClean="0">
                              <a:latin typeface="Cambria Math"/>
                            </a:rPr>
                            <m:t>𝑌</m:t>
                          </m:r>
                        </m:e>
                      </m:d>
                      <m:r>
                        <a:rPr kumimoji="1" lang="en-US" altLang="ja-JP" sz="2800" b="0" i="1" smtClean="0">
                          <a:latin typeface="Cambria Math"/>
                        </a:rPr>
                        <m:t>=0.5+0.5</m:t>
                      </m:r>
                      <m:r>
                        <m:rPr>
                          <m:sty m:val="p"/>
                        </m:rPr>
                        <a:rPr kumimoji="1" lang="en-US" altLang="ja-JP" sz="2800" b="0" i="1" smtClean="0">
                          <a:latin typeface="Cambria Math"/>
                        </a:rPr>
                        <m:t>cos</m:t>
                      </m:r>
                      <m:r>
                        <a:rPr kumimoji="1" lang="en-US" altLang="ja-JP" sz="2800" b="0" i="1" smtClean="0">
                          <a:latin typeface="Cambria Math"/>
                        </a:rPr>
                        <m:t>(2</m:t>
                      </m:r>
                      <m:r>
                        <a:rPr kumimoji="1" lang="en-US" altLang="ja-JP" sz="2800" b="0" i="1" smtClean="0">
                          <a:latin typeface="Cambria Math"/>
                        </a:rPr>
                        <m:t>𝜋</m:t>
                      </m:r>
                      <m:r>
                        <a:rPr kumimoji="1" lang="en-US" altLang="ja-JP" sz="2800" b="0" i="1" smtClean="0">
                          <a:latin typeface="Cambria Math"/>
                          <a:ea typeface="Cambria Math"/>
                        </a:rPr>
                        <m:t>×0.5</m:t>
                      </m:r>
                      <m:r>
                        <a:rPr kumimoji="1" lang="en-US" altLang="ja-JP" sz="2800" b="0" i="1" smtClean="0">
                          <a:latin typeface="Cambria Math"/>
                          <a:ea typeface="Cambria Math"/>
                        </a:rPr>
                        <m:t>𝑋</m:t>
                      </m:r>
                      <m:r>
                        <a:rPr kumimoji="1" lang="en-US" altLang="ja-JP" sz="2800" b="0" i="1" smtClean="0">
                          <a:latin typeface="Cambria Math"/>
                        </a:rPr>
                        <m:t>)</m:t>
                      </m:r>
                      <m:r>
                        <m:rPr>
                          <m:sty m:val="p"/>
                        </m:rPr>
                        <a:rPr kumimoji="1" lang="en-US" altLang="ja-JP" sz="2800" b="0" i="1" smtClean="0">
                          <a:latin typeface="Cambria Math"/>
                        </a:rPr>
                        <m:t>cos</m:t>
                      </m:r>
                      <m:r>
                        <a:rPr kumimoji="1" lang="en-US" altLang="ja-JP" sz="2800" b="0" i="1" smtClean="0">
                          <a:latin typeface="Cambria Math"/>
                        </a:rPr>
                        <m:t>(2</m:t>
                      </m:r>
                      <m:r>
                        <a:rPr kumimoji="1" lang="en-US" altLang="ja-JP" sz="2800" b="0" i="1" smtClean="0">
                          <a:latin typeface="Cambria Math"/>
                        </a:rPr>
                        <m:t>𝜋</m:t>
                      </m:r>
                      <m:r>
                        <a:rPr kumimoji="1" lang="en-US" altLang="ja-JP" sz="2800" b="0" i="1" smtClean="0">
                          <a:latin typeface="Cambria Math"/>
                          <a:ea typeface="Cambria Math"/>
                        </a:rPr>
                        <m:t>×0.5</m:t>
                      </m:r>
                      <m:r>
                        <a:rPr kumimoji="1" lang="en-US" altLang="ja-JP" sz="2800" b="0" i="1" smtClean="0">
                          <a:latin typeface="Cambria Math"/>
                          <a:ea typeface="Cambria Math"/>
                        </a:rPr>
                        <m:t>𝑌</m:t>
                      </m:r>
                      <m:r>
                        <a:rPr kumimoji="1" lang="en-US" altLang="ja-JP" sz="2800" b="0" i="1" smtClean="0">
                          <a:latin typeface="Cambria Math"/>
                        </a:rPr>
                        <m:t>)</m:t>
                      </m:r>
                    </m:oMath>
                  </m:oMathPara>
                </a14:m>
                <a:endParaRPr kumimoji="1" lang="en-US" altLang="ja-JP" sz="2800" dirty="0" smtClean="0"/>
              </a:p>
              <a:p>
                <a:r>
                  <a:rPr lang="ja-JP" altLang="en-US" sz="2800" dirty="0"/>
                  <a:t>　</a:t>
                </a:r>
                <a:r>
                  <a:rPr lang="ja-JP" altLang="en-US" sz="2800" dirty="0" smtClean="0"/>
                  <a:t>　</a:t>
                </a:r>
                <a:r>
                  <a:rPr kumimoji="1" lang="en-US" altLang="ja-JP" sz="2800" dirty="0" smtClean="0"/>
                  <a:t>   </a:t>
                </a:r>
                <a14:m>
                  <m:oMath xmlns:m="http://schemas.openxmlformats.org/officeDocument/2006/math">
                    <m:r>
                      <a:rPr kumimoji="1" lang="en-US" altLang="ja-JP" sz="2800" b="0" i="1" smtClean="0">
                        <a:latin typeface="Cambria Math"/>
                      </a:rPr>
                      <m:t>𝑋</m:t>
                    </m:r>
                  </m:oMath>
                </a14:m>
                <a:r>
                  <a:rPr kumimoji="1" lang="ja-JP" altLang="en-US" sz="2800" dirty="0" smtClean="0"/>
                  <a:t>方向，</a:t>
                </a:r>
                <a14:m>
                  <m:oMath xmlns:m="http://schemas.openxmlformats.org/officeDocument/2006/math">
                    <m:r>
                      <a:rPr kumimoji="1" lang="en-US" altLang="ja-JP" sz="2800" b="0" i="1" smtClean="0">
                        <a:latin typeface="Cambria Math"/>
                      </a:rPr>
                      <m:t>𝑌</m:t>
                    </m:r>
                  </m:oMath>
                </a14:m>
                <a:r>
                  <a:rPr kumimoji="1" lang="ja-JP" altLang="en-US" sz="2800" dirty="0" smtClean="0"/>
                  <a:t>方向の成分が</a:t>
                </a:r>
                <a14:m>
                  <m:oMath xmlns:m="http://schemas.openxmlformats.org/officeDocument/2006/math">
                    <m:r>
                      <a:rPr lang="en-US" altLang="ja-JP" sz="2800" dirty="0">
                        <a:latin typeface="Cambria Math"/>
                      </a:rPr>
                      <m:t>0.5</m:t>
                    </m:r>
                    <m:r>
                      <m:rPr>
                        <m:sty m:val="p"/>
                      </m:rPr>
                      <a:rPr lang="en-US" altLang="ja-JP" sz="2800" b="0" i="0" dirty="0" smtClean="0">
                        <a:latin typeface="Cambria Math"/>
                      </a:rPr>
                      <m:t>Hz</m:t>
                    </m:r>
                  </m:oMath>
                </a14:m>
                <a:r>
                  <a:rPr kumimoji="1" lang="ja-JP" altLang="en-US" sz="2800" dirty="0" smtClean="0"/>
                  <a:t>に分布する・・・図</a:t>
                </a:r>
                <a:r>
                  <a:rPr kumimoji="1" lang="en-US" altLang="ja-JP" sz="2800" dirty="0" smtClean="0"/>
                  <a:t>1.7(a)</a:t>
                </a:r>
              </a:p>
              <a:p>
                <a:endParaRPr kumimoji="1" lang="en-US" altLang="ja-JP" sz="2800" dirty="0" smtClean="0"/>
              </a:p>
              <a:p>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𝑥</m:t>
                        </m:r>
                      </m:sub>
                    </m:sSub>
                    <m:r>
                      <a:rPr lang="en-US" altLang="ja-JP" sz="2800" b="0" i="1" smtClean="0">
                        <a:latin typeface="Cambria Math"/>
                      </a:rPr>
                      <m:t>=0.5, </m:t>
                    </m:r>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𝑦</m:t>
                        </m:r>
                      </m:sub>
                    </m:sSub>
                    <m:r>
                      <a:rPr lang="en-US" altLang="ja-JP" sz="2800" b="0" i="1" smtClean="0">
                        <a:latin typeface="Cambria Math"/>
                      </a:rPr>
                      <m:t>=0.5</m:t>
                    </m:r>
                  </m:oMath>
                </a14:m>
                <a:r>
                  <a:rPr lang="ja-JP" altLang="en-US" sz="2800" dirty="0" smtClean="0"/>
                  <a:t>とすると，</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𝑥</m:t>
                        </m:r>
                      </m:sub>
                    </m:sSub>
                    <m:sSub>
                      <m:sSubPr>
                        <m:ctrlPr>
                          <a:rPr lang="en-US" altLang="ja-JP" sz="2800" b="0" i="1" smtClean="0">
                            <a:latin typeface="Cambria Math"/>
                          </a:rPr>
                        </m:ctrlPr>
                      </m:sSubPr>
                      <m:e>
                        <m:r>
                          <a:rPr lang="en-US" altLang="ja-JP" sz="2800" b="0" i="1" smtClean="0">
                            <a:latin typeface="Cambria Math"/>
                          </a:rPr>
                          <m:t>&lt;1/(2</m:t>
                        </m:r>
                        <m:r>
                          <a:rPr lang="en-US" altLang="ja-JP" sz="2800" b="0" i="1" smtClean="0">
                            <a:latin typeface="Cambria Math"/>
                          </a:rPr>
                          <m:t>𝑓</m:t>
                        </m:r>
                      </m:e>
                      <m:sub>
                        <m:r>
                          <a:rPr lang="en-US" altLang="ja-JP" sz="2800" b="0" i="1" smtClean="0">
                            <a:latin typeface="Cambria Math"/>
                          </a:rPr>
                          <m:t>𝑥</m:t>
                        </m:r>
                      </m:sub>
                    </m:sSub>
                    <m:r>
                      <a:rPr lang="en-US" altLang="ja-JP" sz="2800" b="0" i="1" smtClean="0">
                        <a:latin typeface="Cambria Math"/>
                      </a:rPr>
                      <m:t>), </m:t>
                    </m:r>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𝑦</m:t>
                        </m:r>
                      </m:sub>
                    </m:sSub>
                    <m:r>
                      <a:rPr lang="en-US" altLang="ja-JP" sz="2800" b="0" i="1" smtClean="0">
                        <a:latin typeface="Cambria Math"/>
                      </a:rPr>
                      <m:t>&lt;1/</m:t>
                    </m:r>
                    <m:sSub>
                      <m:sSubPr>
                        <m:ctrlPr>
                          <a:rPr lang="en-US" altLang="ja-JP" sz="2800" b="0" i="1" smtClean="0">
                            <a:latin typeface="Cambria Math"/>
                          </a:rPr>
                        </m:ctrlPr>
                      </m:sSubPr>
                      <m:e>
                        <m:r>
                          <a:rPr lang="en-US" altLang="ja-JP" sz="2800" b="0" i="1" smtClean="0">
                            <a:latin typeface="Cambria Math"/>
                          </a:rPr>
                          <m:t>(2</m:t>
                        </m:r>
                        <m:r>
                          <a:rPr lang="en-US" altLang="ja-JP" sz="2800" b="0" i="1" smtClean="0">
                            <a:latin typeface="Cambria Math"/>
                          </a:rPr>
                          <m:t>𝑓</m:t>
                        </m:r>
                      </m:e>
                      <m:sub>
                        <m:r>
                          <a:rPr lang="en-US" altLang="ja-JP" sz="2800" b="0" i="1" smtClean="0">
                            <a:latin typeface="Cambria Math"/>
                          </a:rPr>
                          <m:t>𝑦</m:t>
                        </m:r>
                      </m:sub>
                    </m:sSub>
                    <m:r>
                      <a:rPr lang="en-US" altLang="ja-JP" sz="2800" b="0" i="1" smtClean="0">
                        <a:latin typeface="Cambria Math"/>
                      </a:rPr>
                      <m:t>)</m:t>
                    </m:r>
                  </m:oMath>
                </a14:m>
                <a:r>
                  <a:rPr lang="ja-JP" altLang="en-US" sz="2800" dirty="0" smtClean="0"/>
                  <a:t>より，</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𝑥</m:t>
                        </m:r>
                      </m:sub>
                    </m:sSub>
                    <m:r>
                      <a:rPr lang="en-US" altLang="ja-JP" sz="2800" b="0" i="1" smtClean="0">
                        <a:latin typeface="Cambria Math"/>
                      </a:rPr>
                      <m:t>&lt;1, </m:t>
                    </m:r>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𝑦</m:t>
                        </m:r>
                      </m:sub>
                    </m:sSub>
                    <m:r>
                      <a:rPr lang="en-US" altLang="ja-JP" sz="2800" b="0" i="1" smtClean="0">
                        <a:latin typeface="Cambria Math"/>
                      </a:rPr>
                      <m:t>&lt;1</m:t>
                    </m:r>
                  </m:oMath>
                </a14:m>
                <a:r>
                  <a:rPr lang="ja-JP" altLang="en-US" sz="2800" dirty="0" smtClean="0"/>
                  <a:t>とする必要がある．</a:t>
                </a:r>
                <a:endParaRPr lang="en-US" altLang="ja-JP" sz="2800" dirty="0" smtClean="0"/>
              </a:p>
              <a:p>
                <a:endParaRPr kumimoji="1" lang="en-US" altLang="ja-JP" sz="2800" dirty="0"/>
              </a:p>
              <a:p>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𝑥</m:t>
                        </m:r>
                      </m:sub>
                    </m:sSub>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𝑇</m:t>
                        </m:r>
                      </m:e>
                      <m:sub>
                        <m:r>
                          <a:rPr lang="en-US" altLang="ja-JP" sz="2800" b="0" i="1" smtClean="0">
                            <a:latin typeface="Cambria Math"/>
                          </a:rPr>
                          <m:t>𝑦</m:t>
                        </m:r>
                      </m:sub>
                    </m:sSub>
                    <m:r>
                      <a:rPr lang="en-US" altLang="ja-JP" sz="2800" b="0" i="1" smtClean="0">
                        <a:latin typeface="Cambria Math"/>
                      </a:rPr>
                      <m:t>=0.32</m:t>
                    </m:r>
                  </m:oMath>
                </a14:m>
                <a:r>
                  <a:rPr lang="ja-JP" altLang="en-US" sz="2800" dirty="0" smtClean="0"/>
                  <a:t>　サンプリング定理を満たす・・・図</a:t>
                </a:r>
                <a:r>
                  <a:rPr lang="en-US" altLang="ja-JP" sz="2800" dirty="0" smtClean="0"/>
                  <a:t>1.7(c)</a:t>
                </a:r>
              </a:p>
              <a:p>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𝑇</m:t>
                        </m:r>
                      </m:e>
                      <m:sub>
                        <m:r>
                          <a:rPr kumimoji="1" lang="en-US" altLang="ja-JP" sz="2800" b="0" i="1" smtClean="0">
                            <a:latin typeface="Cambria Math"/>
                          </a:rPr>
                          <m:t>𝑥</m:t>
                        </m:r>
                      </m:sub>
                    </m:sSub>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𝑇</m:t>
                        </m:r>
                      </m:e>
                      <m:sub>
                        <m:r>
                          <a:rPr kumimoji="1" lang="en-US" altLang="ja-JP" sz="2800" b="0" i="1" smtClean="0">
                            <a:latin typeface="Cambria Math"/>
                          </a:rPr>
                          <m:t>𝑦</m:t>
                        </m:r>
                      </m:sub>
                    </m:sSub>
                    <m:r>
                      <a:rPr kumimoji="1" lang="en-US" altLang="ja-JP" sz="2800" b="0" i="1" smtClean="0">
                        <a:latin typeface="Cambria Math"/>
                      </a:rPr>
                      <m:t>=1.6</m:t>
                    </m:r>
                  </m:oMath>
                </a14:m>
                <a:r>
                  <a:rPr kumimoji="1" lang="ja-JP" altLang="en-US" sz="2800" dirty="0" smtClean="0"/>
                  <a:t>　サンプリング定理を満たさない・・・図</a:t>
                </a:r>
                <a:r>
                  <a:rPr kumimoji="1" lang="en-US" altLang="ja-JP" sz="2800" dirty="0" smtClean="0"/>
                  <a:t>1.7(d)</a:t>
                </a:r>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79512" y="1772816"/>
                <a:ext cx="8820472" cy="4537139"/>
              </a:xfrm>
              <a:prstGeom prst="rect">
                <a:avLst/>
              </a:prstGeom>
              <a:blipFill rotWithShape="1">
                <a:blip r:embed="rId2"/>
                <a:stretch>
                  <a:fillRect l="-1382" t="-1882" r="-415" b="-241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16</a:t>
            </a:fld>
            <a:endParaRPr kumimoji="1" lang="ja-JP" altLang="en-US"/>
          </a:p>
        </p:txBody>
      </p:sp>
    </p:spTree>
    <p:extLst>
      <p:ext uri="{BB962C8B-B14F-4D97-AF65-F5344CB8AC3E}">
        <p14:creationId xmlns:p14="http://schemas.microsoft.com/office/powerpoint/2010/main" val="2371484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691678" y="-1"/>
            <a:ext cx="5688634" cy="689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17</a:t>
            </a:fld>
            <a:endParaRPr kumimoji="1" lang="ja-JP" altLang="en-US"/>
          </a:p>
        </p:txBody>
      </p:sp>
    </p:spTree>
    <p:extLst>
      <p:ext uri="{BB962C8B-B14F-4D97-AF65-F5344CB8AC3E}">
        <p14:creationId xmlns:p14="http://schemas.microsoft.com/office/powerpoint/2010/main" val="1616513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4090" y="260648"/>
            <a:ext cx="8229600" cy="778098"/>
          </a:xfrm>
        </p:spPr>
        <p:txBody>
          <a:bodyPr>
            <a:normAutofit/>
          </a:bodyPr>
          <a:lstStyle/>
          <a:p>
            <a:r>
              <a:rPr kumimoji="1" lang="ja-JP" altLang="en-US" sz="3600" dirty="0" smtClean="0"/>
              <a:t>量子化　</a:t>
            </a:r>
            <a:r>
              <a:rPr kumimoji="1" lang="en-US" altLang="ja-JP" sz="3600" dirty="0" smtClean="0"/>
              <a:t>pp.7-9</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323528" y="1398852"/>
                <a:ext cx="8640960" cy="4770537"/>
              </a:xfrm>
              <a:prstGeom prst="rect">
                <a:avLst/>
              </a:prstGeom>
              <a:noFill/>
            </p:spPr>
            <p:txBody>
              <a:bodyPr wrap="square" rtlCol="0">
                <a:spAutoFit/>
              </a:bodyPr>
              <a:lstStyle/>
              <a:p>
                <a:r>
                  <a:rPr kumimoji="1" lang="ja-JP" altLang="en-US" sz="2800" dirty="0" smtClean="0"/>
                  <a:t>１個のサンプルの値</a:t>
                </a:r>
                <a14:m>
                  <m:oMath xmlns:m="http://schemas.openxmlformats.org/officeDocument/2006/math">
                    <m:r>
                      <a:rPr kumimoji="1" lang="en-US" altLang="ja-JP" sz="2800" b="0" i="1" smtClean="0">
                        <a:latin typeface="Cambria Math"/>
                      </a:rPr>
                      <m:t>=</m:t>
                    </m:r>
                    <m:r>
                      <a:rPr kumimoji="1" lang="en-US" altLang="ja-JP" sz="2800" b="0" i="1" smtClean="0">
                        <a:latin typeface="Cambria Math"/>
                      </a:rPr>
                      <m:t>𝑓</m:t>
                    </m:r>
                  </m:oMath>
                </a14:m>
                <a:r>
                  <a:rPr kumimoji="1" lang="ja-JP" altLang="en-US" sz="2800" dirty="0" smtClean="0"/>
                  <a:t>　　　連続値</a:t>
                </a:r>
                <a:endParaRPr kumimoji="1" lang="en-US" altLang="ja-JP" sz="2800" dirty="0" smtClean="0"/>
              </a:p>
              <a:p>
                <a:endParaRPr kumimoji="1" lang="en-US" altLang="ja-JP" sz="2800" dirty="0" smtClean="0"/>
              </a:p>
              <a:p>
                <a:r>
                  <a:rPr kumimoji="1" lang="ja-JP" altLang="en-US" sz="2800" dirty="0" smtClean="0"/>
                  <a:t>量子化　　　　　 　　　　</a:t>
                </a:r>
                <a14:m>
                  <m:oMath xmlns:m="http://schemas.openxmlformats.org/officeDocument/2006/math">
                    <m:r>
                      <a:rPr kumimoji="1" lang="en-US" altLang="ja-JP" sz="2800" b="0" i="1" smtClean="0">
                        <a:latin typeface="Cambria Math"/>
                      </a:rPr>
                      <m:t>𝑛</m:t>
                    </m:r>
                    <m:r>
                      <a:rPr kumimoji="1" lang="en-US" altLang="ja-JP" sz="2800" b="0" i="1" smtClean="0">
                        <a:latin typeface="Cambria Math"/>
                      </a:rPr>
                      <m:t>=</m:t>
                    </m:r>
                    <m:r>
                      <a:rPr kumimoji="1" lang="en-US" altLang="ja-JP" sz="2800" b="0" i="1" smtClean="0">
                        <a:latin typeface="Cambria Math"/>
                      </a:rPr>
                      <m:t>𝑄</m:t>
                    </m:r>
                    <m:r>
                      <a:rPr kumimoji="1" lang="en-US" altLang="ja-JP" sz="2800" b="0" i="1" smtClean="0">
                        <a:latin typeface="Cambria Math"/>
                      </a:rPr>
                      <m:t>[</m:t>
                    </m:r>
                    <m:r>
                      <a:rPr kumimoji="1" lang="en-US" altLang="ja-JP" sz="2800" b="0" i="1" smtClean="0">
                        <a:latin typeface="Cambria Math"/>
                      </a:rPr>
                      <m:t>𝑓</m:t>
                    </m:r>
                    <m:r>
                      <a:rPr kumimoji="1" lang="en-US" altLang="ja-JP" sz="2800" b="0" i="1" smtClean="0">
                        <a:latin typeface="Cambria Math"/>
                      </a:rPr>
                      <m:t>]</m:t>
                    </m:r>
                  </m:oMath>
                </a14:m>
                <a:r>
                  <a:rPr kumimoji="1" lang="ja-JP" altLang="en-US" sz="2800" dirty="0" smtClean="0"/>
                  <a:t>　　</a:t>
                </a:r>
                <a14:m>
                  <m:oMath xmlns:m="http://schemas.openxmlformats.org/officeDocument/2006/math">
                    <m:r>
                      <a:rPr kumimoji="1" lang="en-US" altLang="ja-JP" sz="2800" b="0" i="1" smtClean="0">
                        <a:latin typeface="Cambria Math"/>
                      </a:rPr>
                      <m:t>𝑁</m:t>
                    </m:r>
                  </m:oMath>
                </a14:m>
                <a:r>
                  <a:rPr kumimoji="1" lang="ja-JP" altLang="en-US" sz="2800" dirty="0" smtClean="0"/>
                  <a:t>ビットで表現</a:t>
                </a:r>
                <a:endParaRPr kumimoji="1" lang="en-US" altLang="ja-JP" sz="2800" dirty="0" smtClean="0"/>
              </a:p>
              <a:p>
                <a:r>
                  <a:rPr lang="ja-JP" altLang="en-US" sz="2800" dirty="0" smtClean="0"/>
                  <a:t>逆量子化　　　　　　　　</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𝑛</m:t>
                        </m:r>
                      </m:sub>
                    </m:sSub>
                    <m:r>
                      <a:rPr lang="en-US" altLang="ja-JP" sz="2800" b="0" i="1" smtClean="0">
                        <a:latin typeface="Cambria Math"/>
                      </a:rPr>
                      <m:t>=</m:t>
                    </m:r>
                    <m:sSup>
                      <m:sSupPr>
                        <m:ctrlPr>
                          <a:rPr lang="en-US" altLang="ja-JP" sz="2800" b="0" i="1" smtClean="0">
                            <a:latin typeface="Cambria Math"/>
                          </a:rPr>
                        </m:ctrlPr>
                      </m:sSupPr>
                      <m:e>
                        <m:r>
                          <a:rPr lang="en-US" altLang="ja-JP" sz="2800" b="0" i="1" smtClean="0">
                            <a:latin typeface="Cambria Math"/>
                          </a:rPr>
                          <m:t>𝑄</m:t>
                        </m:r>
                      </m:e>
                      <m:sup>
                        <m:r>
                          <a:rPr lang="en-US" altLang="ja-JP" sz="2800" b="0" i="1" smtClean="0">
                            <a:latin typeface="Cambria Math"/>
                          </a:rPr>
                          <m:t>−1</m:t>
                        </m:r>
                      </m:sup>
                    </m:sSup>
                    <m:r>
                      <a:rPr lang="en-US" altLang="ja-JP" sz="2800" b="0" i="1" smtClean="0">
                        <a:latin typeface="Cambria Math"/>
                      </a:rPr>
                      <m:t>[</m:t>
                    </m:r>
                    <m:r>
                      <a:rPr lang="en-US" altLang="ja-JP" sz="2800" b="0" i="1" smtClean="0">
                        <a:latin typeface="Cambria Math"/>
                      </a:rPr>
                      <m:t>𝑛</m:t>
                    </m:r>
                    <m:r>
                      <a:rPr lang="en-US" altLang="ja-JP" sz="2800" b="0" i="1" smtClean="0">
                        <a:latin typeface="Cambria Math"/>
                      </a:rPr>
                      <m:t>]</m:t>
                    </m:r>
                  </m:oMath>
                </a14:m>
                <a:endParaRPr lang="en-US" altLang="ja-JP" sz="2800" dirty="0" smtClean="0"/>
              </a:p>
              <a:p>
                <a:r>
                  <a:rPr lang="ja-JP" altLang="en-US" sz="2800" dirty="0"/>
                  <a:t>量子化誤差（雑音）　　</a:t>
                </a:r>
                <a14:m>
                  <m:oMath xmlns:m="http://schemas.openxmlformats.org/officeDocument/2006/math">
                    <m:r>
                      <a:rPr lang="en-US" altLang="ja-JP" sz="2800" b="0" i="1" smtClean="0">
                        <a:latin typeface="Cambria Math"/>
                      </a:rPr>
                      <m:t>𝑒</m:t>
                    </m:r>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𝑛</m:t>
                        </m:r>
                      </m:sub>
                    </m:sSub>
                    <m:r>
                      <a:rPr lang="en-US" altLang="ja-JP" sz="2800" b="0" i="1" smtClean="0">
                        <a:latin typeface="Cambria Math"/>
                      </a:rPr>
                      <m:t>−</m:t>
                    </m:r>
                    <m:r>
                      <a:rPr lang="en-US" altLang="ja-JP" sz="2800" b="0" i="1" smtClean="0">
                        <a:latin typeface="Cambria Math"/>
                      </a:rPr>
                      <m:t>𝑓</m:t>
                    </m:r>
                  </m:oMath>
                </a14:m>
                <a:endParaRPr lang="en-US" altLang="ja-JP" sz="2800" dirty="0"/>
              </a:p>
              <a:p>
                <a:endParaRPr kumimoji="1" lang="en-US" altLang="ja-JP" sz="2800" dirty="0"/>
              </a:p>
              <a:p>
                <a:r>
                  <a:rPr lang="ja-JP" altLang="en-US" sz="2800" dirty="0" smtClean="0"/>
                  <a:t>量子化ステップ：　       </a:t>
                </a:r>
                <a14:m>
                  <m:oMath xmlns:m="http://schemas.openxmlformats.org/officeDocument/2006/math">
                    <m:r>
                      <a:rPr lang="ja-JP" altLang="en-US" sz="2800" i="1" smtClean="0">
                        <a:latin typeface="Cambria Math"/>
                      </a:rPr>
                      <m:t>∆</m:t>
                    </m:r>
                  </m:oMath>
                </a14:m>
                <a:endParaRPr lang="en-US" altLang="ja-JP" sz="2800" dirty="0" smtClean="0"/>
              </a:p>
              <a:p>
                <a14:m>
                  <m:oMath xmlns:m="http://schemas.openxmlformats.org/officeDocument/2006/math">
                    <m:r>
                      <a:rPr kumimoji="1" lang="en-US" altLang="ja-JP" sz="2800" b="0" i="1" smtClean="0">
                        <a:latin typeface="Cambria Math"/>
                      </a:rPr>
                      <m:t>𝑁</m:t>
                    </m:r>
                  </m:oMath>
                </a14:m>
                <a:r>
                  <a:rPr kumimoji="1" lang="ja-JP" altLang="en-US" sz="2800" dirty="0" smtClean="0"/>
                  <a:t>ビット（量子化器）　　</a:t>
                </a:r>
                <a14:m>
                  <m:oMath xmlns:m="http://schemas.openxmlformats.org/officeDocument/2006/math">
                    <m:sSup>
                      <m:sSupPr>
                        <m:ctrlPr>
                          <a:rPr kumimoji="1" lang="en-US" altLang="ja-JP" sz="2800" b="0" i="1" smtClean="0">
                            <a:latin typeface="Cambria Math"/>
                          </a:rPr>
                        </m:ctrlPr>
                      </m:sSupPr>
                      <m:e>
                        <m:r>
                          <a:rPr kumimoji="1" lang="en-US" altLang="ja-JP" sz="2800" b="0" i="1" smtClean="0">
                            <a:latin typeface="Cambria Math"/>
                          </a:rPr>
                          <m:t>2</m:t>
                        </m:r>
                      </m:e>
                      <m:sup>
                        <m:r>
                          <a:rPr kumimoji="1" lang="en-US" altLang="ja-JP" sz="2800" b="0" i="1" smtClean="0">
                            <a:latin typeface="Cambria Math"/>
                          </a:rPr>
                          <m:t>𝑁</m:t>
                        </m:r>
                      </m:sup>
                    </m:sSup>
                  </m:oMath>
                </a14:m>
                <a:r>
                  <a:rPr kumimoji="1" lang="ja-JP" altLang="en-US" sz="2800" dirty="0" smtClean="0"/>
                  <a:t>段階の量子化レベル・・・図</a:t>
                </a:r>
                <a:r>
                  <a:rPr kumimoji="1" lang="en-US" altLang="ja-JP" sz="2800" dirty="0" smtClean="0"/>
                  <a:t>1.8</a:t>
                </a:r>
              </a:p>
              <a:p>
                <a:r>
                  <a:rPr lang="ja-JP" altLang="en-US" sz="2800" dirty="0" smtClean="0"/>
                  <a:t>ダイナミックレンジ　　　</a:t>
                </a:r>
                <a14:m>
                  <m:oMath xmlns:m="http://schemas.openxmlformats.org/officeDocument/2006/math">
                    <m:r>
                      <a:rPr lang="en-US" altLang="ja-JP" sz="2800" b="0" i="1" smtClean="0">
                        <a:latin typeface="Cambria Math"/>
                      </a:rPr>
                      <m:t>𝐷</m:t>
                    </m:r>
                    <m:r>
                      <a:rPr lang="en-US" altLang="ja-JP" sz="2800" b="0" i="1" smtClean="0">
                        <a:latin typeface="Cambria Math"/>
                      </a:rPr>
                      <m:t>=∆</m:t>
                    </m:r>
                    <m:sSup>
                      <m:sSupPr>
                        <m:ctrlPr>
                          <a:rPr lang="en-US" altLang="ja-JP" sz="2800" b="0" i="1" smtClean="0">
                            <a:latin typeface="Cambria Math"/>
                            <a:ea typeface="Cambria Math"/>
                          </a:rPr>
                        </m:ctrlPr>
                      </m:sSupPr>
                      <m:e>
                        <m:r>
                          <a:rPr lang="en-US" altLang="ja-JP" sz="2800" b="0" i="1" smtClean="0">
                            <a:latin typeface="Cambria Math"/>
                            <a:ea typeface="Cambria Math"/>
                          </a:rPr>
                          <m:t>⋅2</m:t>
                        </m:r>
                      </m:e>
                      <m:sup>
                        <m:r>
                          <a:rPr lang="en-US" altLang="ja-JP" sz="2800" b="0" i="1" smtClean="0">
                            <a:latin typeface="Cambria Math"/>
                            <a:ea typeface="Cambria Math"/>
                          </a:rPr>
                          <m:t>𝑁</m:t>
                        </m:r>
                      </m:sup>
                    </m:sSup>
                  </m:oMath>
                </a14:m>
                <a:endParaRPr lang="en-US" altLang="ja-JP" sz="2800" dirty="0" smtClean="0"/>
              </a:p>
              <a:p>
                <a:r>
                  <a:rPr lang="ja-JP" altLang="en-US" sz="2800" dirty="0" smtClean="0"/>
                  <a:t>量子化</a:t>
                </a:r>
                <a:r>
                  <a:rPr kumimoji="1" lang="ja-JP" altLang="en-US" sz="2800" dirty="0" smtClean="0"/>
                  <a:t>ステップ　          </a:t>
                </a:r>
                <a14:m>
                  <m:oMath xmlns:m="http://schemas.openxmlformats.org/officeDocument/2006/math">
                    <m:r>
                      <a:rPr kumimoji="1" lang="ja-JP" altLang="en-US" sz="2800" i="1" smtClean="0">
                        <a:latin typeface="Cambria Math"/>
                      </a:rPr>
                      <m:t>∆</m:t>
                    </m:r>
                    <m:r>
                      <a:rPr kumimoji="1" lang="en-US" altLang="ja-JP" sz="2800" b="0" i="1" smtClean="0">
                        <a:latin typeface="Cambria Math"/>
                      </a:rPr>
                      <m:t>=</m:t>
                    </m:r>
                    <m:sSup>
                      <m:sSupPr>
                        <m:ctrlPr>
                          <a:rPr kumimoji="1" lang="en-US" altLang="ja-JP" sz="2800" b="0" i="1" smtClean="0">
                            <a:latin typeface="Cambria Math"/>
                          </a:rPr>
                        </m:ctrlPr>
                      </m:sSupPr>
                      <m:e>
                        <m:r>
                          <a:rPr kumimoji="1" lang="en-US" altLang="ja-JP" sz="2800" b="0" i="1" smtClean="0">
                            <a:latin typeface="Cambria Math"/>
                          </a:rPr>
                          <m:t>𝐷</m:t>
                        </m:r>
                        <m:r>
                          <a:rPr kumimoji="1" lang="en-US" altLang="ja-JP" sz="2800" b="0" i="1" smtClean="0">
                            <a:latin typeface="Cambria Math"/>
                          </a:rPr>
                          <m:t>/2</m:t>
                        </m:r>
                      </m:e>
                      <m:sup>
                        <m:r>
                          <a:rPr kumimoji="1" lang="en-US" altLang="ja-JP" sz="2800" b="0" i="1" smtClean="0">
                            <a:latin typeface="Cambria Math"/>
                          </a:rPr>
                          <m:t>𝑁</m:t>
                        </m:r>
                      </m:sup>
                    </m:sSup>
                  </m:oMath>
                </a14:m>
                <a:endParaRPr kumimoji="1" lang="en-US" altLang="ja-JP" sz="2800" dirty="0" smtClean="0"/>
              </a:p>
              <a:p>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23528" y="1398852"/>
                <a:ext cx="8640960" cy="4770537"/>
              </a:xfrm>
              <a:prstGeom prst="rect">
                <a:avLst/>
              </a:prstGeom>
              <a:blipFill rotWithShape="1">
                <a:blip r:embed="rId2"/>
                <a:stretch>
                  <a:fillRect l="-1410" t="-178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18</a:t>
            </a:fld>
            <a:endParaRPr kumimoji="1" lang="ja-JP" altLang="en-US"/>
          </a:p>
        </p:txBody>
      </p:sp>
    </p:spTree>
    <p:extLst>
      <p:ext uri="{BB962C8B-B14F-4D97-AF65-F5344CB8AC3E}">
        <p14:creationId xmlns:p14="http://schemas.microsoft.com/office/powerpoint/2010/main" val="3822478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19</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8956104" cy="296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10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67544" y="835"/>
            <a:ext cx="8229600" cy="1143000"/>
          </a:xfrm>
        </p:spPr>
        <p:txBody>
          <a:bodyPr/>
          <a:lstStyle/>
          <a:p>
            <a:r>
              <a:rPr kumimoji="1" lang="ja-JP" altLang="en-US" dirty="0" smtClean="0"/>
              <a:t>成績評価</a:t>
            </a:r>
            <a:endParaRPr kumimoji="1" lang="ja-JP" altLang="en-US" dirty="0"/>
          </a:p>
        </p:txBody>
      </p:sp>
      <p:sp>
        <p:nvSpPr>
          <p:cNvPr id="3" name="テキスト ボックス 2"/>
          <p:cNvSpPr txBox="1"/>
          <p:nvPr/>
        </p:nvSpPr>
        <p:spPr>
          <a:xfrm>
            <a:off x="959899" y="1340768"/>
            <a:ext cx="6919493" cy="5262979"/>
          </a:xfrm>
          <a:prstGeom prst="rect">
            <a:avLst/>
          </a:prstGeom>
          <a:noFill/>
        </p:spPr>
        <p:txBody>
          <a:bodyPr wrap="square" rtlCol="0">
            <a:spAutoFit/>
          </a:bodyPr>
          <a:lstStyle/>
          <a:p>
            <a:r>
              <a:rPr kumimoji="1" lang="ja-JP" altLang="en-US" sz="2800" dirty="0" smtClean="0"/>
              <a:t>前期中間試験　４０点</a:t>
            </a:r>
            <a:endParaRPr kumimoji="1" lang="en-US" altLang="ja-JP" sz="2800" dirty="0" smtClean="0"/>
          </a:p>
          <a:p>
            <a:r>
              <a:rPr kumimoji="1" lang="ja-JP" altLang="en-US" sz="2800" dirty="0" smtClean="0"/>
              <a:t>前期期末試験　４０点</a:t>
            </a:r>
            <a:endParaRPr kumimoji="1" lang="en-US" altLang="ja-JP" sz="2800" dirty="0" smtClean="0"/>
          </a:p>
          <a:p>
            <a:r>
              <a:rPr kumimoji="1" lang="ja-JP" altLang="en-US" sz="2800" dirty="0" smtClean="0"/>
              <a:t>前期演習</a:t>
            </a:r>
            <a:r>
              <a:rPr kumimoji="1" lang="ja-JP" altLang="en-US" sz="2800" dirty="0" smtClean="0"/>
              <a:t>　</a:t>
            </a:r>
            <a:r>
              <a:rPr kumimoji="1" lang="ja-JP" altLang="en-US" sz="2800" dirty="0" smtClean="0"/>
              <a:t>　</a:t>
            </a:r>
            <a:r>
              <a:rPr kumimoji="1" lang="ja-JP" altLang="en-US" sz="2800" dirty="0" smtClean="0"/>
              <a:t>　　２０点</a:t>
            </a:r>
            <a:endParaRPr kumimoji="1" lang="en-US" altLang="ja-JP" sz="2800" dirty="0" smtClean="0"/>
          </a:p>
          <a:p>
            <a:r>
              <a:rPr lang="ja-JP" altLang="en-US" sz="2800" dirty="0" smtClean="0"/>
              <a:t>（合計）　　　　　１００点</a:t>
            </a:r>
            <a:endParaRPr lang="en-US" altLang="ja-JP" sz="2800" dirty="0" smtClean="0"/>
          </a:p>
          <a:p>
            <a:endParaRPr lang="en-US" altLang="ja-JP" sz="2800" dirty="0" smtClean="0"/>
          </a:p>
          <a:p>
            <a:r>
              <a:rPr lang="ja-JP" altLang="en-US" sz="2800" dirty="0" smtClean="0"/>
              <a:t>後期中間試験　４０点</a:t>
            </a:r>
            <a:endParaRPr lang="en-US" altLang="ja-JP" sz="2800" dirty="0" smtClean="0"/>
          </a:p>
          <a:p>
            <a:r>
              <a:rPr lang="ja-JP" altLang="en-US" sz="2800" dirty="0" smtClean="0"/>
              <a:t>後期期末試験　４０点</a:t>
            </a:r>
            <a:endParaRPr lang="en-US" altLang="ja-JP" sz="2800" dirty="0" smtClean="0"/>
          </a:p>
          <a:p>
            <a:r>
              <a:rPr lang="ja-JP" altLang="en-US" sz="2800" dirty="0" smtClean="0"/>
              <a:t>後期演習</a:t>
            </a:r>
            <a:r>
              <a:rPr lang="ja-JP" altLang="en-US" sz="2800" dirty="0" smtClean="0"/>
              <a:t>　　　　２０点</a:t>
            </a:r>
            <a:endParaRPr lang="ja-JP" altLang="en-US" sz="2800" dirty="0"/>
          </a:p>
          <a:p>
            <a:r>
              <a:rPr kumimoji="1" lang="ja-JP" altLang="en-US" sz="2800" dirty="0" smtClean="0"/>
              <a:t>（合計）　　　　　１００点</a:t>
            </a:r>
            <a:endParaRPr kumimoji="1" lang="en-US" altLang="ja-JP" sz="2800" dirty="0" smtClean="0"/>
          </a:p>
          <a:p>
            <a:endParaRPr kumimoji="1" lang="en-US" altLang="ja-JP" sz="2800" dirty="0" smtClean="0"/>
          </a:p>
          <a:p>
            <a:r>
              <a:rPr kumimoji="1" lang="ja-JP" altLang="en-US" sz="2800" dirty="0" smtClean="0"/>
              <a:t>総合成績＝（前期成績＋後期成績）／２</a:t>
            </a:r>
            <a:endParaRPr kumimoji="1" lang="en-US" altLang="ja-JP" sz="2800" dirty="0" smtClean="0"/>
          </a:p>
          <a:p>
            <a:r>
              <a:rPr lang="ja-JP" altLang="en-US" sz="2800" dirty="0"/>
              <a:t>　</a:t>
            </a:r>
            <a:r>
              <a:rPr lang="ja-JP" altLang="en-US" sz="2800" dirty="0" smtClean="0"/>
              <a:t>　　　　　＝１００点満点</a:t>
            </a:r>
            <a:endParaRPr kumimoji="1" lang="ja-JP" altLang="en-US" sz="2800" dirty="0"/>
          </a:p>
        </p:txBody>
      </p:sp>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2</a:t>
            </a:fld>
            <a:endParaRPr kumimoji="1" lang="ja-JP" altLang="en-US"/>
          </a:p>
        </p:txBody>
      </p:sp>
    </p:spTree>
    <p:extLst>
      <p:ext uri="{BB962C8B-B14F-4D97-AF65-F5344CB8AC3E}">
        <p14:creationId xmlns:p14="http://schemas.microsoft.com/office/powerpoint/2010/main" val="1767547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4090" y="260648"/>
            <a:ext cx="8229600" cy="778098"/>
          </a:xfrm>
        </p:spPr>
        <p:txBody>
          <a:bodyPr>
            <a:normAutofit/>
          </a:bodyPr>
          <a:lstStyle/>
          <a:p>
            <a:r>
              <a:rPr kumimoji="1" lang="ja-JP" altLang="en-US" sz="3600" dirty="0" smtClean="0"/>
              <a:t>量子化　</a:t>
            </a:r>
            <a:r>
              <a:rPr kumimoji="1" lang="en-US" altLang="ja-JP" sz="3600" dirty="0" smtClean="0"/>
              <a:t>pp.7-9</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251520" y="1388638"/>
                <a:ext cx="8712969" cy="2246769"/>
              </a:xfrm>
              <a:prstGeom prst="rect">
                <a:avLst/>
              </a:prstGeom>
              <a:noFill/>
            </p:spPr>
            <p:txBody>
              <a:bodyPr wrap="square" rtlCol="0">
                <a:spAutoFit/>
              </a:bodyPr>
              <a:lstStyle/>
              <a:p>
                <a:r>
                  <a:rPr kumimoji="1" lang="ja-JP" altLang="en-US" sz="2800" dirty="0" smtClean="0"/>
                  <a:t>８ビット量子化器</a:t>
                </a:r>
                <a:endParaRPr kumimoji="1" lang="en-US" altLang="ja-JP" sz="2800" dirty="0" smtClean="0"/>
              </a:p>
              <a:p>
                <a:r>
                  <a:rPr kumimoji="1" lang="en-US" altLang="ja-JP" sz="2800" b="0" dirty="0" smtClean="0"/>
                  <a:t>      </a:t>
                </a:r>
                <a14:m>
                  <m:oMath xmlns:m="http://schemas.openxmlformats.org/officeDocument/2006/math">
                    <m:sSup>
                      <m:sSupPr>
                        <m:ctrlPr>
                          <a:rPr kumimoji="1" lang="en-US" altLang="ja-JP" sz="2800" b="0" i="1" smtClean="0">
                            <a:latin typeface="Cambria Math"/>
                          </a:rPr>
                        </m:ctrlPr>
                      </m:sSupPr>
                      <m:e>
                        <m:r>
                          <a:rPr kumimoji="1" lang="en-US" altLang="ja-JP" sz="2800" b="0" i="1" smtClean="0">
                            <a:latin typeface="Cambria Math"/>
                          </a:rPr>
                          <m:t>2</m:t>
                        </m:r>
                      </m:e>
                      <m:sup>
                        <m:r>
                          <a:rPr kumimoji="1" lang="en-US" altLang="ja-JP" sz="2800" b="0" i="1" smtClean="0">
                            <a:latin typeface="Cambria Math"/>
                          </a:rPr>
                          <m:t>8</m:t>
                        </m:r>
                      </m:sup>
                    </m:sSup>
                    <m:r>
                      <a:rPr kumimoji="1" lang="en-US" altLang="ja-JP" sz="2800" b="0" i="1" smtClean="0">
                        <a:latin typeface="Cambria Math"/>
                      </a:rPr>
                      <m:t>=256</m:t>
                    </m:r>
                  </m:oMath>
                </a14:m>
                <a:r>
                  <a:rPr kumimoji="1" lang="ja-JP" altLang="en-US" sz="2800" dirty="0" smtClean="0"/>
                  <a:t>段階の量子化レベル・・・実用的</a:t>
                </a:r>
                <a:endParaRPr kumimoji="1" lang="en-US" altLang="ja-JP" sz="2800" dirty="0" smtClean="0"/>
              </a:p>
              <a:p>
                <a:endParaRPr kumimoji="1" lang="en-US" altLang="ja-JP" sz="2800" dirty="0" smtClean="0"/>
              </a:p>
              <a:p>
                <a:r>
                  <a:rPr lang="ja-JP" altLang="en-US" sz="2800" dirty="0" smtClean="0"/>
                  <a:t>ビット</a:t>
                </a:r>
                <a:r>
                  <a:rPr lang="ja-JP" altLang="en-US" sz="2800" dirty="0"/>
                  <a:t>数低減</a:t>
                </a:r>
                <a:r>
                  <a:rPr lang="ja-JP" altLang="en-US" sz="2800" dirty="0" smtClean="0"/>
                  <a:t>の影響　・・・　図</a:t>
                </a:r>
                <a:r>
                  <a:rPr lang="en-US" altLang="ja-JP" sz="2800" dirty="0" smtClean="0"/>
                  <a:t>1.9</a:t>
                </a:r>
                <a:r>
                  <a:rPr lang="ja-JP" altLang="en-US" sz="2800" dirty="0" smtClean="0"/>
                  <a:t>（</a:t>
                </a:r>
                <a:r>
                  <a:rPr lang="en-US" altLang="ja-JP" sz="2800" dirty="0" smtClean="0"/>
                  <a:t>p.9</a:t>
                </a:r>
                <a:r>
                  <a:rPr lang="ja-JP" altLang="en-US" sz="2800" dirty="0" smtClean="0"/>
                  <a:t>）</a:t>
                </a:r>
                <a:endParaRPr lang="en-US" altLang="ja-JP" sz="2800" dirty="0" smtClean="0"/>
              </a:p>
              <a:p>
                <a:r>
                  <a:rPr kumimoji="1" lang="ja-JP" altLang="en-US" sz="2800" dirty="0"/>
                  <a:t>　</a:t>
                </a:r>
                <a:r>
                  <a:rPr kumimoji="1" lang="ja-JP" altLang="en-US" sz="2800" dirty="0" smtClean="0"/>
                  <a:t>　</a:t>
                </a:r>
                <a14:m>
                  <m:oMath xmlns:m="http://schemas.openxmlformats.org/officeDocument/2006/math">
                    <m:r>
                      <a:rPr kumimoji="1" lang="en-US" altLang="ja-JP" sz="2800" b="0" i="1" smtClean="0">
                        <a:latin typeface="Cambria Math"/>
                      </a:rPr>
                      <m:t>𝑁</m:t>
                    </m:r>
                    <m:r>
                      <a:rPr kumimoji="1" lang="en-US" altLang="ja-JP" sz="2800" b="0" i="1" smtClean="0">
                        <a:latin typeface="Cambria Math"/>
                      </a:rPr>
                      <m:t>=8→7→5→2</m:t>
                    </m:r>
                  </m:oMath>
                </a14:m>
                <a:r>
                  <a:rPr kumimoji="1" lang="ja-JP" altLang="en-US" sz="2800" dirty="0" smtClean="0"/>
                  <a:t> ビット</a:t>
                </a:r>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51520" y="1388638"/>
                <a:ext cx="8712969" cy="2246769"/>
              </a:xfrm>
              <a:prstGeom prst="rect">
                <a:avLst/>
              </a:prstGeom>
              <a:blipFill rotWithShape="1">
                <a:blip r:embed="rId2"/>
                <a:stretch>
                  <a:fillRect l="-1399" t="-3804" b="-570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20</a:t>
            </a:fld>
            <a:endParaRPr kumimoji="1" lang="ja-JP" altLang="en-US"/>
          </a:p>
        </p:txBody>
      </p:sp>
    </p:spTree>
    <p:extLst>
      <p:ext uri="{BB962C8B-B14F-4D97-AF65-F5344CB8AC3E}">
        <p14:creationId xmlns:p14="http://schemas.microsoft.com/office/powerpoint/2010/main" val="283632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6207CF-F64D-4A7A-BC85-1D4C4F2BFFCA}" type="slidenum">
              <a:rPr lang="ja-JP" altLang="en-US" smtClean="0"/>
              <a:pPr/>
              <a:t>21</a:t>
            </a:fld>
            <a:endParaRPr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
            <a:ext cx="7056784" cy="679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774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63311" y="404664"/>
            <a:ext cx="8568952" cy="753438"/>
          </a:xfrm>
        </p:spPr>
        <p:txBody>
          <a:bodyPr>
            <a:normAutofit fontScale="90000"/>
          </a:bodyPr>
          <a:lstStyle/>
          <a:p>
            <a:r>
              <a:rPr kumimoji="1" lang="ja-JP" altLang="en-US" dirty="0" smtClean="0"/>
              <a:t>１．３　ディジタルカラー画像</a:t>
            </a:r>
            <a:r>
              <a:rPr lang="ja-JP" altLang="en-US" dirty="0" smtClean="0"/>
              <a:t>の表現</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223582" y="1484784"/>
                <a:ext cx="8712968" cy="4832092"/>
              </a:xfrm>
              <a:prstGeom prst="rect">
                <a:avLst/>
              </a:prstGeom>
              <a:noFill/>
            </p:spPr>
            <p:txBody>
              <a:bodyPr wrap="square" rtlCol="0">
                <a:spAutoFit/>
              </a:bodyPr>
              <a:lstStyle/>
              <a:p>
                <a:r>
                  <a:rPr kumimoji="1" lang="ja-JP" altLang="en-US" sz="2800" dirty="0" smtClean="0"/>
                  <a:t>人間の視覚特性と色表現</a:t>
                </a:r>
                <a:endParaRPr kumimoji="1" lang="en-US" altLang="ja-JP" sz="2800" dirty="0" smtClean="0"/>
              </a:p>
              <a:p>
                <a:endParaRPr kumimoji="1" lang="en-US" altLang="ja-JP" sz="2800" dirty="0" smtClean="0"/>
              </a:p>
              <a:p>
                <a:r>
                  <a:rPr lang="ja-JP" altLang="en-US" sz="2800" dirty="0" smtClean="0"/>
                  <a:t>色を見る→「色合い」だけではなく「明るさ（輝度）」も感じとっている．</a:t>
                </a:r>
                <a:endParaRPr lang="en-US" altLang="ja-JP" sz="2800" dirty="0" smtClean="0"/>
              </a:p>
              <a:p>
                <a:endParaRPr kumimoji="1" lang="en-US" altLang="ja-JP" sz="2800" dirty="0" smtClean="0"/>
              </a:p>
              <a:p>
                <a:r>
                  <a:rPr kumimoji="1" lang="ja-JP" altLang="en-US" sz="2800" dirty="0"/>
                  <a:t>　</a:t>
                </a:r>
                <a:r>
                  <a:rPr kumimoji="1" lang="ja-JP" altLang="en-US" sz="2800" dirty="0" smtClean="0"/>
                  <a:t>　</a:t>
                </a:r>
                <a14:m>
                  <m:oMath xmlns:m="http://schemas.openxmlformats.org/officeDocument/2006/math">
                    <m:r>
                      <a:rPr kumimoji="1" lang="en-US" altLang="ja-JP" sz="2800" b="0" i="1" smtClean="0">
                        <a:latin typeface="Cambria Math"/>
                      </a:rPr>
                      <m:t>𝑌</m:t>
                    </m:r>
                    <m:r>
                      <a:rPr kumimoji="1" lang="en-US" altLang="ja-JP" sz="2800" b="0" i="1" smtClean="0">
                        <a:latin typeface="Cambria Math"/>
                      </a:rPr>
                      <m:t>=0.299</m:t>
                    </m:r>
                    <m:r>
                      <a:rPr kumimoji="1" lang="en-US" altLang="ja-JP" sz="2800" b="0" i="1" smtClean="0">
                        <a:latin typeface="Cambria Math"/>
                      </a:rPr>
                      <m:t>𝑅</m:t>
                    </m:r>
                    <m:r>
                      <a:rPr kumimoji="1" lang="en-US" altLang="ja-JP" sz="2800" b="0" i="1" smtClean="0">
                        <a:latin typeface="Cambria Math"/>
                      </a:rPr>
                      <m:t>+0.587</m:t>
                    </m:r>
                    <m:r>
                      <a:rPr kumimoji="1" lang="en-US" altLang="ja-JP" sz="2800" b="0" i="1" smtClean="0">
                        <a:latin typeface="Cambria Math"/>
                      </a:rPr>
                      <m:t>𝐺</m:t>
                    </m:r>
                    <m:r>
                      <a:rPr kumimoji="1" lang="en-US" altLang="ja-JP" sz="2800" b="0" i="1" smtClean="0">
                        <a:latin typeface="Cambria Math"/>
                      </a:rPr>
                      <m:t>+0.114</m:t>
                    </m:r>
                    <m:r>
                      <a:rPr kumimoji="1" lang="en-US" altLang="ja-JP" sz="2800" b="0" i="1" smtClean="0">
                        <a:latin typeface="Cambria Math"/>
                      </a:rPr>
                      <m:t>𝐵</m:t>
                    </m:r>
                  </m:oMath>
                </a14:m>
                <a:r>
                  <a:rPr kumimoji="1" lang="en-US" altLang="ja-JP" sz="2800" dirty="0" smtClean="0"/>
                  <a:t>     </a:t>
                </a:r>
                <a:r>
                  <a:rPr kumimoji="1" lang="ja-JP" altLang="en-US" sz="2800" dirty="0" smtClean="0"/>
                  <a:t>　輝度成分</a:t>
                </a:r>
                <a:endParaRPr kumimoji="1" lang="en-US" altLang="ja-JP" sz="2800" dirty="0" smtClean="0"/>
              </a:p>
              <a:p>
                <a:endParaRPr kumimoji="1" lang="en-US" altLang="ja-JP" sz="2800" dirty="0" smtClean="0"/>
              </a:p>
              <a:p>
                <a14:m>
                  <m:oMath xmlns:m="http://schemas.openxmlformats.org/officeDocument/2006/math">
                    <m:r>
                      <a:rPr lang="en-US" altLang="ja-JP" sz="2800" b="0" i="1" smtClean="0">
                        <a:latin typeface="Cambria Math"/>
                      </a:rPr>
                      <m:t>𝑌</m:t>
                    </m:r>
                  </m:oMath>
                </a14:m>
                <a:r>
                  <a:rPr lang="ja-JP" altLang="en-US" sz="2800" dirty="0" smtClean="0"/>
                  <a:t>が同一となる［Ｒ，Ｇ，Ｂ］の組み合わせに対して同じ明るさを感じる．</a:t>
                </a:r>
                <a:endParaRPr lang="en-US" altLang="ja-JP" sz="2800" dirty="0" smtClean="0"/>
              </a:p>
              <a:p>
                <a:endParaRPr lang="en-US" altLang="ja-JP" sz="2800" dirty="0" smtClean="0"/>
              </a:p>
              <a:p>
                <a:r>
                  <a:rPr kumimoji="1" lang="ja-JP" altLang="en-US" sz="2800" dirty="0" smtClean="0"/>
                  <a:t>この関係を用いてカラー画像をモノクロ画像に変換できる．</a:t>
                </a:r>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23582" y="1484784"/>
                <a:ext cx="8712968" cy="4832092"/>
              </a:xfrm>
              <a:prstGeom prst="rect">
                <a:avLst/>
              </a:prstGeom>
              <a:blipFill rotWithShape="1">
                <a:blip r:embed="rId2"/>
                <a:stretch>
                  <a:fillRect l="-1470" t="-1768" r="-3289" b="-2146"/>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2F6207CF-F64D-4A7A-BC85-1D4C4F2BFFCA}" type="slidenum">
              <a:rPr kumimoji="1" lang="ja-JP" altLang="en-US" smtClean="0"/>
              <a:t>22</a:t>
            </a:fld>
            <a:endParaRPr kumimoji="1" lang="ja-JP" altLang="en-US"/>
          </a:p>
        </p:txBody>
      </p:sp>
    </p:spTree>
    <p:extLst>
      <p:ext uri="{BB962C8B-B14F-4D97-AF65-F5344CB8AC3E}">
        <p14:creationId xmlns:p14="http://schemas.microsoft.com/office/powerpoint/2010/main" val="3930067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07416" y="404664"/>
            <a:ext cx="8568952" cy="753438"/>
          </a:xfrm>
        </p:spPr>
        <p:txBody>
          <a:bodyPr>
            <a:normAutofit fontScale="90000"/>
          </a:bodyPr>
          <a:lstStyle/>
          <a:p>
            <a:r>
              <a:rPr kumimoji="1" lang="ja-JP" altLang="en-US" dirty="0" smtClean="0"/>
              <a:t>ディジタルカラー画像</a:t>
            </a:r>
            <a:r>
              <a:rPr lang="ja-JP" altLang="en-US" dirty="0" smtClean="0"/>
              <a:t>の表現</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235408" y="1556792"/>
                <a:ext cx="8712968" cy="4832092"/>
              </a:xfrm>
              <a:prstGeom prst="rect">
                <a:avLst/>
              </a:prstGeom>
              <a:noFill/>
            </p:spPr>
            <p:txBody>
              <a:bodyPr wrap="square" rtlCol="0">
                <a:spAutoFit/>
              </a:bodyPr>
              <a:lstStyle/>
              <a:p>
                <a:r>
                  <a:rPr kumimoji="1" lang="ja-JP" altLang="en-US" sz="2800" dirty="0" smtClean="0"/>
                  <a:t>輝度，色が周期的に変化するパターンに対する目の感度</a:t>
                </a:r>
                <a:r>
                  <a:rPr lang="ja-JP" altLang="en-US" sz="2800" dirty="0" smtClean="0"/>
                  <a:t>→図</a:t>
                </a:r>
                <a:r>
                  <a:rPr lang="en-US" altLang="ja-JP" sz="2800" dirty="0" smtClean="0"/>
                  <a:t>1.10</a:t>
                </a:r>
              </a:p>
              <a:p>
                <a:endParaRPr lang="en-US" altLang="ja-JP" sz="2800" dirty="0" smtClean="0"/>
              </a:p>
              <a:p>
                <a:r>
                  <a:rPr kumimoji="1" lang="ja-JP" altLang="en-US" sz="2800" dirty="0" smtClean="0"/>
                  <a:t>高周波数</a:t>
                </a:r>
                <a:r>
                  <a:rPr kumimoji="1" lang="ja-JP" altLang="en-US" sz="2800" dirty="0"/>
                  <a:t>領域で</a:t>
                </a:r>
                <a:r>
                  <a:rPr kumimoji="1" lang="ja-JP" altLang="en-US" sz="2800" dirty="0" smtClean="0"/>
                  <a:t>は輝度成分に対する感度よりも色成分に対する感度のほうが低い．</a:t>
                </a:r>
                <a:endParaRPr kumimoji="1" lang="en-US" altLang="ja-JP" sz="2800" dirty="0" smtClean="0"/>
              </a:p>
              <a:p>
                <a:r>
                  <a:rPr lang="ja-JP" altLang="en-US" sz="2800" dirty="0"/>
                  <a:t>画像</a:t>
                </a:r>
                <a:r>
                  <a:rPr lang="ja-JP" altLang="en-US" sz="2800" dirty="0" smtClean="0"/>
                  <a:t>の記録：色については輝度ほど高い空間周波数成分を保存する必要はない．</a:t>
                </a:r>
                <a:r>
                  <a:rPr kumimoji="1" lang="ja-JP" altLang="en-US" sz="2800" dirty="0" smtClean="0"/>
                  <a:t>→　データ量の削減</a:t>
                </a:r>
                <a:endParaRPr kumimoji="1" lang="en-US" altLang="ja-JP" sz="2800" dirty="0" smtClean="0"/>
              </a:p>
              <a:p>
                <a:endParaRPr lang="en-US" altLang="ja-JP" sz="2800" dirty="0" smtClean="0"/>
              </a:p>
              <a:p>
                <a:r>
                  <a:rPr lang="ja-JP" altLang="en-US" sz="2800" dirty="0" smtClean="0"/>
                  <a:t>色差成分による表現</a:t>
                </a:r>
                <a:endParaRPr lang="en-US" altLang="ja-JP" sz="2800" dirty="0" smtClean="0"/>
              </a:p>
              <a:p>
                <a:endParaRPr lang="en-US" altLang="ja-JP" sz="2800" dirty="0"/>
              </a:p>
              <a:p>
                <a:pPr/>
                <a14:m>
                  <m:oMathPara xmlns:m="http://schemas.openxmlformats.org/officeDocument/2006/math">
                    <m:oMathParaPr>
                      <m:jc m:val="centerGroup"/>
                    </m:oMathParaPr>
                    <m:oMath xmlns:m="http://schemas.openxmlformats.org/officeDocument/2006/math">
                      <m:d>
                        <m:dPr>
                          <m:begChr m:val="["/>
                          <m:endChr m:val="]"/>
                          <m:ctrlPr>
                            <a:rPr kumimoji="1" lang="en-US" altLang="ja-JP" sz="2800" b="0" i="1" smtClean="0">
                              <a:latin typeface="Cambria Math"/>
                            </a:rPr>
                          </m:ctrlPr>
                        </m:dPr>
                        <m:e>
                          <m:r>
                            <a:rPr kumimoji="1" lang="en-US" altLang="ja-JP" sz="2800" b="0" i="1" smtClean="0">
                              <a:latin typeface="Cambria Math"/>
                            </a:rPr>
                            <m:t>𝑅</m:t>
                          </m:r>
                          <m:r>
                            <a:rPr kumimoji="1" lang="en-US" altLang="ja-JP" sz="2800" b="0" i="1" smtClean="0">
                              <a:latin typeface="Cambria Math"/>
                            </a:rPr>
                            <m:t>, </m:t>
                          </m:r>
                          <m:r>
                            <a:rPr kumimoji="1" lang="en-US" altLang="ja-JP" sz="2800" b="0" i="1" smtClean="0">
                              <a:latin typeface="Cambria Math"/>
                            </a:rPr>
                            <m:t>𝐺</m:t>
                          </m:r>
                          <m:r>
                            <a:rPr kumimoji="1" lang="en-US" altLang="ja-JP" sz="2800" b="0" i="1" smtClean="0">
                              <a:latin typeface="Cambria Math"/>
                            </a:rPr>
                            <m:t>, </m:t>
                          </m:r>
                          <m:r>
                            <a:rPr kumimoji="1" lang="en-US" altLang="ja-JP" sz="2800" b="0" i="1" smtClean="0">
                              <a:latin typeface="Cambria Math"/>
                            </a:rPr>
                            <m:t>𝐵</m:t>
                          </m:r>
                        </m:e>
                      </m:d>
                      <m:r>
                        <a:rPr kumimoji="1" lang="en-US" altLang="ja-JP" sz="2800" b="0" i="1" smtClean="0">
                          <a:latin typeface="Cambria Math"/>
                        </a:rPr>
                        <m:t>→</m:t>
                      </m:r>
                      <m:d>
                        <m:dPr>
                          <m:begChr m:val="["/>
                          <m:endChr m:val="]"/>
                          <m:ctrlPr>
                            <a:rPr kumimoji="1" lang="en-US" altLang="ja-JP" sz="2800" b="0" i="1" smtClean="0">
                              <a:latin typeface="Cambria Math"/>
                            </a:rPr>
                          </m:ctrlPr>
                        </m:dPr>
                        <m:e>
                          <m:r>
                            <a:rPr kumimoji="1" lang="en-US" altLang="ja-JP" sz="2800" b="0" i="1" smtClean="0">
                              <a:latin typeface="Cambria Math"/>
                            </a:rPr>
                            <m:t>𝑌</m:t>
                          </m:r>
                          <m:r>
                            <a:rPr kumimoji="1" lang="en-US" altLang="ja-JP" sz="2800" b="0" i="1" smtClean="0">
                              <a:latin typeface="Cambria Math"/>
                            </a:rPr>
                            <m:t>, </m:t>
                          </m:r>
                          <m:r>
                            <a:rPr kumimoji="1" lang="en-US" altLang="ja-JP" sz="2800" b="0" i="1" smtClean="0">
                              <a:latin typeface="Cambria Math"/>
                            </a:rPr>
                            <m:t>𝐵</m:t>
                          </m:r>
                          <m:r>
                            <a:rPr kumimoji="1" lang="en-US" altLang="ja-JP" sz="2800" b="0" i="1" smtClean="0">
                              <a:latin typeface="Cambria Math"/>
                            </a:rPr>
                            <m:t>−</m:t>
                          </m:r>
                          <m:r>
                            <a:rPr kumimoji="1" lang="en-US" altLang="ja-JP" sz="2800" b="0" i="1" smtClean="0">
                              <a:latin typeface="Cambria Math"/>
                            </a:rPr>
                            <m:t>𝑌</m:t>
                          </m:r>
                          <m:r>
                            <a:rPr kumimoji="1" lang="en-US" altLang="ja-JP" sz="2800" b="0" i="1" smtClean="0">
                              <a:latin typeface="Cambria Math"/>
                            </a:rPr>
                            <m:t>, </m:t>
                          </m:r>
                          <m:r>
                            <a:rPr kumimoji="1" lang="en-US" altLang="ja-JP" sz="2800" b="0" i="1" smtClean="0">
                              <a:latin typeface="Cambria Math"/>
                            </a:rPr>
                            <m:t>𝑅</m:t>
                          </m:r>
                          <m:r>
                            <a:rPr kumimoji="1" lang="en-US" altLang="ja-JP" sz="2800" b="0" i="1" smtClean="0">
                              <a:latin typeface="Cambria Math"/>
                            </a:rPr>
                            <m:t>−</m:t>
                          </m:r>
                          <m:r>
                            <a:rPr kumimoji="1" lang="en-US" altLang="ja-JP" sz="2800" b="0" i="1" smtClean="0">
                              <a:latin typeface="Cambria Math"/>
                            </a:rPr>
                            <m:t>𝑌</m:t>
                          </m:r>
                        </m:e>
                      </m:d>
                      <m:r>
                        <a:rPr kumimoji="1" lang="en-US" altLang="ja-JP" sz="2800" b="0" i="1" smtClean="0">
                          <a:latin typeface="Cambria Math"/>
                        </a:rPr>
                        <m:t>→[</m:t>
                      </m:r>
                      <m:r>
                        <a:rPr kumimoji="1" lang="en-US" altLang="ja-JP" sz="2800" b="0" i="1" smtClean="0">
                          <a:latin typeface="Cambria Math"/>
                        </a:rPr>
                        <m:t>𝑌</m:t>
                      </m:r>
                      <m:r>
                        <a:rPr kumimoji="1" lang="en-US" altLang="ja-JP" sz="2800" b="0" i="1" smtClean="0">
                          <a:latin typeface="Cambria Math"/>
                        </a:rPr>
                        <m:t>, </m:t>
                      </m:r>
                      <m:sSub>
                        <m:sSubPr>
                          <m:ctrlPr>
                            <a:rPr kumimoji="1" lang="en-US" altLang="ja-JP" sz="2800" b="0" i="1" smtClean="0">
                              <a:latin typeface="Cambria Math"/>
                            </a:rPr>
                          </m:ctrlPr>
                        </m:sSubPr>
                        <m:e>
                          <m:r>
                            <a:rPr kumimoji="1" lang="en-US" altLang="ja-JP" sz="2800" b="0" i="1" smtClean="0">
                              <a:latin typeface="Cambria Math"/>
                            </a:rPr>
                            <m:t>𝐶</m:t>
                          </m:r>
                        </m:e>
                        <m:sub>
                          <m:r>
                            <a:rPr kumimoji="1" lang="en-US" altLang="ja-JP" sz="2800" b="0" i="1" smtClean="0">
                              <a:latin typeface="Cambria Math"/>
                            </a:rPr>
                            <m:t>𝑏</m:t>
                          </m:r>
                        </m:sub>
                      </m:sSub>
                      <m:r>
                        <a:rPr kumimoji="1" lang="en-US" altLang="ja-JP" sz="2800" b="0" i="1" smtClean="0">
                          <a:latin typeface="Cambria Math"/>
                        </a:rPr>
                        <m:t>, </m:t>
                      </m:r>
                      <m:sSub>
                        <m:sSubPr>
                          <m:ctrlPr>
                            <a:rPr kumimoji="1" lang="en-US" altLang="ja-JP" sz="2800" b="0" i="1" smtClean="0">
                              <a:latin typeface="Cambria Math"/>
                            </a:rPr>
                          </m:ctrlPr>
                        </m:sSubPr>
                        <m:e>
                          <m:r>
                            <a:rPr kumimoji="1" lang="en-US" altLang="ja-JP" sz="2800" b="0" i="1" smtClean="0">
                              <a:latin typeface="Cambria Math"/>
                            </a:rPr>
                            <m:t>𝐶</m:t>
                          </m:r>
                        </m:e>
                        <m:sub>
                          <m:r>
                            <a:rPr kumimoji="1" lang="en-US" altLang="ja-JP" sz="2800" b="0" i="1" smtClean="0">
                              <a:latin typeface="Cambria Math"/>
                            </a:rPr>
                            <m:t>𝑟</m:t>
                          </m:r>
                        </m:sub>
                      </m:sSub>
                      <m:r>
                        <a:rPr kumimoji="1" lang="en-US" altLang="ja-JP" sz="2800" b="0" i="1" smtClean="0">
                          <a:latin typeface="Cambria Math"/>
                        </a:rPr>
                        <m:t>]</m:t>
                      </m:r>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35408" y="1556792"/>
                <a:ext cx="8712968" cy="4832092"/>
              </a:xfrm>
              <a:prstGeom prst="rect">
                <a:avLst/>
              </a:prstGeom>
              <a:blipFill rotWithShape="1">
                <a:blip r:embed="rId2"/>
                <a:stretch>
                  <a:fillRect l="-1470" t="-1261" r="-210"/>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2F6207CF-F64D-4A7A-BC85-1D4C4F2BFFCA}" type="slidenum">
              <a:rPr kumimoji="1" lang="ja-JP" altLang="en-US" smtClean="0"/>
              <a:t>23</a:t>
            </a:fld>
            <a:endParaRPr kumimoji="1" lang="ja-JP" altLang="en-US"/>
          </a:p>
        </p:txBody>
      </p:sp>
    </p:spTree>
    <p:extLst>
      <p:ext uri="{BB962C8B-B14F-4D97-AF65-F5344CB8AC3E}">
        <p14:creationId xmlns:p14="http://schemas.microsoft.com/office/powerpoint/2010/main" val="4249763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24</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76" y="188640"/>
            <a:ext cx="7488832" cy="656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396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p:cNvSpPr txBox="1"/>
              <p:nvPr/>
            </p:nvSpPr>
            <p:spPr>
              <a:xfrm>
                <a:off x="1383613" y="476672"/>
                <a:ext cx="5878532" cy="646331"/>
              </a:xfrm>
              <a:prstGeom prst="rect">
                <a:avLst/>
              </a:prstGeom>
              <a:noFill/>
            </p:spPr>
            <p:txBody>
              <a:bodyPr wrap="none" rtlCol="0">
                <a:spAutoFit/>
              </a:bodyPr>
              <a:lstStyle/>
              <a:p>
                <a14:m>
                  <m:oMath xmlns:m="http://schemas.openxmlformats.org/officeDocument/2006/math">
                    <m:d>
                      <m:dPr>
                        <m:begChr m:val="["/>
                        <m:endChr m:val="]"/>
                        <m:ctrlPr>
                          <a:rPr kumimoji="1" lang="en-US" altLang="ja-JP" sz="3600" b="0" i="1" smtClean="0">
                            <a:latin typeface="Cambria Math"/>
                          </a:rPr>
                        </m:ctrlPr>
                      </m:dPr>
                      <m:e>
                        <m:r>
                          <a:rPr kumimoji="1" lang="en-US" altLang="ja-JP" sz="3600" b="0" i="1" smtClean="0">
                            <a:latin typeface="Cambria Math"/>
                          </a:rPr>
                          <m:t>𝑅</m:t>
                        </m:r>
                        <m:r>
                          <a:rPr kumimoji="1" lang="en-US" altLang="ja-JP" sz="3600" b="0" i="1" smtClean="0">
                            <a:latin typeface="Cambria Math"/>
                          </a:rPr>
                          <m:t>, </m:t>
                        </m:r>
                        <m:r>
                          <a:rPr kumimoji="1" lang="en-US" altLang="ja-JP" sz="3600" b="0" i="1" smtClean="0">
                            <a:latin typeface="Cambria Math"/>
                          </a:rPr>
                          <m:t>𝐺</m:t>
                        </m:r>
                        <m:r>
                          <a:rPr kumimoji="1" lang="en-US" altLang="ja-JP" sz="3600" b="0" i="1" smtClean="0">
                            <a:latin typeface="Cambria Math"/>
                          </a:rPr>
                          <m:t>, </m:t>
                        </m:r>
                        <m:r>
                          <a:rPr kumimoji="1" lang="en-US" altLang="ja-JP" sz="3600" b="0" i="1" smtClean="0">
                            <a:latin typeface="Cambria Math"/>
                          </a:rPr>
                          <m:t>𝐵</m:t>
                        </m:r>
                      </m:e>
                    </m:d>
                    <m:r>
                      <a:rPr kumimoji="1" lang="ja-JP" altLang="en-US" sz="3600" b="0" i="1" smtClean="0">
                        <a:latin typeface="Cambria Math"/>
                      </a:rPr>
                      <m:t>と</m:t>
                    </m:r>
                    <m:r>
                      <a:rPr kumimoji="1" lang="en-US" altLang="ja-JP" sz="3600" b="0" i="1" smtClean="0">
                        <a:latin typeface="Cambria Math"/>
                      </a:rPr>
                      <m:t>[</m:t>
                    </m:r>
                    <m:r>
                      <a:rPr kumimoji="1" lang="en-US" altLang="ja-JP" sz="3600" b="0" i="1" smtClean="0">
                        <a:latin typeface="Cambria Math"/>
                      </a:rPr>
                      <m:t>𝑌</m:t>
                    </m:r>
                    <m:r>
                      <a:rPr kumimoji="1" lang="en-US" altLang="ja-JP" sz="3600" b="0" i="1" smtClean="0">
                        <a:latin typeface="Cambria Math"/>
                      </a:rPr>
                      <m:t>, </m:t>
                    </m:r>
                    <m:sSub>
                      <m:sSubPr>
                        <m:ctrlPr>
                          <a:rPr kumimoji="1" lang="en-US" altLang="ja-JP" sz="3600" b="0" i="1" smtClean="0">
                            <a:latin typeface="Cambria Math"/>
                          </a:rPr>
                        </m:ctrlPr>
                      </m:sSubPr>
                      <m:e>
                        <m:r>
                          <a:rPr kumimoji="1" lang="en-US" altLang="ja-JP" sz="3600" b="0" i="1" smtClean="0">
                            <a:latin typeface="Cambria Math"/>
                          </a:rPr>
                          <m:t>𝐶</m:t>
                        </m:r>
                      </m:e>
                      <m:sub>
                        <m:r>
                          <a:rPr kumimoji="1" lang="en-US" altLang="ja-JP" sz="3600" b="0" i="1" smtClean="0">
                            <a:latin typeface="Cambria Math"/>
                          </a:rPr>
                          <m:t>𝑏</m:t>
                        </m:r>
                      </m:sub>
                    </m:sSub>
                    <m:r>
                      <a:rPr kumimoji="1" lang="en-US" altLang="ja-JP" sz="3600" b="0" i="1" smtClean="0">
                        <a:latin typeface="Cambria Math"/>
                      </a:rPr>
                      <m:t>, </m:t>
                    </m:r>
                    <m:sSub>
                      <m:sSubPr>
                        <m:ctrlPr>
                          <a:rPr kumimoji="1" lang="en-US" altLang="ja-JP" sz="3600" b="0" i="1" smtClean="0">
                            <a:latin typeface="Cambria Math"/>
                          </a:rPr>
                        </m:ctrlPr>
                      </m:sSubPr>
                      <m:e>
                        <m:r>
                          <a:rPr kumimoji="1" lang="en-US" altLang="ja-JP" sz="3600" b="0" i="1" smtClean="0">
                            <a:latin typeface="Cambria Math"/>
                          </a:rPr>
                          <m:t>𝐶</m:t>
                        </m:r>
                      </m:e>
                      <m:sub>
                        <m:r>
                          <a:rPr kumimoji="1" lang="en-US" altLang="ja-JP" sz="3600" b="0" i="1" smtClean="0">
                            <a:latin typeface="Cambria Math"/>
                          </a:rPr>
                          <m:t>𝑟</m:t>
                        </m:r>
                      </m:sub>
                    </m:sSub>
                    <m:r>
                      <a:rPr kumimoji="1" lang="en-US" altLang="ja-JP" sz="3600" b="0" i="1" smtClean="0">
                        <a:latin typeface="Cambria Math"/>
                      </a:rPr>
                      <m:t>]</m:t>
                    </m:r>
                  </m:oMath>
                </a14:m>
                <a:r>
                  <a:rPr kumimoji="1" lang="ja-JP" altLang="en-US" sz="3600" dirty="0" smtClean="0"/>
                  <a:t>の変換式</a:t>
                </a:r>
                <a:endParaRPr kumimoji="1" lang="ja-JP" altLang="en-US" sz="36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383613" y="476672"/>
                <a:ext cx="5878532" cy="646331"/>
              </a:xfrm>
              <a:prstGeom prst="rect">
                <a:avLst/>
              </a:prstGeom>
              <a:blipFill rotWithShape="1">
                <a:blip r:embed="rId3"/>
                <a:stretch>
                  <a:fillRect t="-18868" r="-2178"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539787" y="4941168"/>
                <a:ext cx="5376793" cy="954107"/>
              </a:xfrm>
              <a:prstGeom prst="rect">
                <a:avLst/>
              </a:prstGeom>
              <a:noFill/>
            </p:spPr>
            <p:txBody>
              <a:bodyPr wrap="none" rtlCol="0">
                <a:spAutoFit/>
              </a:bodyPr>
              <a:lstStyle/>
              <a:p>
                <a:r>
                  <a:rPr kumimoji="1" lang="ja-JP" altLang="en-US" sz="2800" dirty="0" smtClean="0"/>
                  <a:t>ＲＧＢ値：８ビットに対して</a:t>
                </a:r>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𝐶</m:t>
                        </m:r>
                      </m:e>
                      <m:sub>
                        <m:r>
                          <a:rPr kumimoji="1" lang="en-US" altLang="ja-JP" sz="2800" b="0" i="1" smtClean="0">
                            <a:latin typeface="Cambria Math"/>
                          </a:rPr>
                          <m:t>𝑏</m:t>
                        </m:r>
                      </m:sub>
                    </m:sSub>
                    <m:r>
                      <a:rPr kumimoji="1" lang="en-US" altLang="ja-JP" sz="2800" b="0" i="1" smtClean="0">
                        <a:latin typeface="Cambria Math"/>
                      </a:rPr>
                      <m:t>, </m:t>
                    </m:r>
                    <m:sSub>
                      <m:sSubPr>
                        <m:ctrlPr>
                          <a:rPr kumimoji="1" lang="en-US" altLang="ja-JP" sz="2800" b="0" i="1" smtClean="0">
                            <a:latin typeface="Cambria Math"/>
                          </a:rPr>
                        </m:ctrlPr>
                      </m:sSubPr>
                      <m:e>
                        <m:r>
                          <a:rPr kumimoji="1" lang="en-US" altLang="ja-JP" sz="2800" b="0" i="1" smtClean="0">
                            <a:latin typeface="Cambria Math"/>
                          </a:rPr>
                          <m:t>𝐶</m:t>
                        </m:r>
                      </m:e>
                      <m:sub>
                        <m:r>
                          <a:rPr kumimoji="1" lang="en-US" altLang="ja-JP" sz="2800" b="0" i="1" smtClean="0">
                            <a:latin typeface="Cambria Math"/>
                          </a:rPr>
                          <m:t>𝑟</m:t>
                        </m:r>
                      </m:sub>
                    </m:sSub>
                  </m:oMath>
                </a14:m>
                <a:r>
                  <a:rPr kumimoji="1" lang="ja-JP" altLang="en-US" sz="2800" dirty="0" smtClean="0"/>
                  <a:t>を</a:t>
                </a:r>
                <a:endParaRPr kumimoji="1" lang="en-US" altLang="ja-JP" sz="2800" dirty="0" smtClean="0"/>
              </a:p>
              <a:p>
                <a:r>
                  <a:rPr kumimoji="1" lang="ja-JP" altLang="en-US" sz="2800" dirty="0" smtClean="0"/>
                  <a:t>０～２５５に収めるためのオフセット</a:t>
                </a:r>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539787" y="4941168"/>
                <a:ext cx="5376793" cy="954107"/>
              </a:xfrm>
              <a:prstGeom prst="rect">
                <a:avLst/>
              </a:prstGeom>
              <a:blipFill rotWithShape="1">
                <a:blip r:embed="rId4"/>
                <a:stretch>
                  <a:fillRect l="-2381" t="-8974" r="-1020" b="-14744"/>
                </a:stretch>
              </a:blipFill>
            </p:spPr>
            <p:txBody>
              <a:bodyPr/>
              <a:lstStyle/>
              <a:p>
                <a:r>
                  <a:rPr lang="ja-JP" altLang="en-US">
                    <a:noFill/>
                  </a:rPr>
                  <a:t> </a:t>
                </a:r>
              </a:p>
            </p:txBody>
          </p:sp>
        </mc:Fallback>
      </mc:AlternateContent>
      <p:cxnSp>
        <p:nvCxnSpPr>
          <p:cNvPr id="5" name="直線矢印コネクタ 4"/>
          <p:cNvCxnSpPr>
            <a:stCxn id="3" idx="0"/>
          </p:cNvCxnSpPr>
          <p:nvPr/>
        </p:nvCxnSpPr>
        <p:spPr>
          <a:xfrm flipV="1">
            <a:off x="6228184" y="3933057"/>
            <a:ext cx="2067923" cy="10081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25</a:t>
            </a:fld>
            <a:endParaRPr kumimoji="1" lang="ja-JP" alt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55" y="1772816"/>
            <a:ext cx="878032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804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a:normAutofit/>
          </a:bodyPr>
          <a:lstStyle/>
          <a:p>
            <a:r>
              <a:rPr kumimoji="1" lang="ja-JP" altLang="en-US" sz="3600" dirty="0" smtClean="0"/>
              <a:t>ディジタルカラー画像のフォーマット</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683569" y="2060848"/>
                <a:ext cx="7920880" cy="3108543"/>
              </a:xfrm>
              <a:prstGeom prst="rect">
                <a:avLst/>
              </a:prstGeom>
              <a:noFill/>
            </p:spPr>
            <p:txBody>
              <a:bodyPr wrap="square" rtlCol="0">
                <a:spAutoFit/>
              </a:bodyPr>
              <a:lstStyle/>
              <a:p>
                <a:r>
                  <a:rPr kumimoji="1" lang="ja-JP" altLang="en-US" sz="2800" dirty="0" smtClean="0"/>
                  <a:t>色差</a:t>
                </a:r>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𝐶</m:t>
                        </m:r>
                      </m:e>
                      <m:sub>
                        <m:r>
                          <a:rPr kumimoji="1" lang="en-US" altLang="ja-JP" sz="2800" b="0" i="1" smtClean="0">
                            <a:latin typeface="Cambria Math"/>
                          </a:rPr>
                          <m:t>𝑏</m:t>
                        </m:r>
                      </m:sub>
                    </m:sSub>
                  </m:oMath>
                </a14:m>
                <a:r>
                  <a:rPr kumimoji="1" lang="ja-JP" altLang="en-US" sz="2800" dirty="0" smtClean="0"/>
                  <a:t>と</a:t>
                </a:r>
                <a14:m>
                  <m:oMath xmlns:m="http://schemas.openxmlformats.org/officeDocument/2006/math">
                    <m:sSub>
                      <m:sSubPr>
                        <m:ctrlPr>
                          <a:rPr kumimoji="1" lang="en-US" altLang="ja-JP" sz="2800" b="0" i="1" dirty="0" smtClean="0">
                            <a:latin typeface="Cambria Math"/>
                          </a:rPr>
                        </m:ctrlPr>
                      </m:sSubPr>
                      <m:e>
                        <m:r>
                          <a:rPr kumimoji="1" lang="en-US" altLang="ja-JP" sz="2800" b="0" i="1" dirty="0" smtClean="0">
                            <a:latin typeface="Cambria Math"/>
                          </a:rPr>
                          <m:t>𝐶</m:t>
                        </m:r>
                      </m:e>
                      <m:sub>
                        <m:r>
                          <a:rPr kumimoji="1" lang="en-US" altLang="ja-JP" sz="2800" b="0" i="1" dirty="0" smtClean="0">
                            <a:latin typeface="Cambria Math"/>
                          </a:rPr>
                          <m:t>𝑟</m:t>
                        </m:r>
                      </m:sub>
                    </m:sSub>
                  </m:oMath>
                </a14:m>
                <a:r>
                  <a:rPr kumimoji="1" lang="ja-JP" altLang="en-US" sz="2800" dirty="0" smtClean="0"/>
                  <a:t>の解像度は</a:t>
                </a:r>
                <a14:m>
                  <m:oMath xmlns:m="http://schemas.openxmlformats.org/officeDocument/2006/math">
                    <m:r>
                      <m:rPr>
                        <m:sty m:val="p"/>
                      </m:rPr>
                      <a:rPr lang="en-US" altLang="ja-JP" sz="2800" b="0" i="0" dirty="0" smtClean="0">
                        <a:latin typeface="Cambria Math"/>
                      </a:rPr>
                      <m:t>Y</m:t>
                    </m:r>
                  </m:oMath>
                </a14:m>
                <a:r>
                  <a:rPr lang="ja-JP" altLang="en-US" sz="2800" dirty="0" smtClean="0"/>
                  <a:t>の解像度よりも低くできる．</a:t>
                </a:r>
                <a:endParaRPr lang="en-US" altLang="ja-JP" sz="2800" dirty="0" smtClean="0"/>
              </a:p>
              <a:p>
                <a:endParaRPr lang="en-US" altLang="ja-JP" sz="2800" dirty="0" smtClean="0"/>
              </a:p>
              <a:p>
                <a14:m>
                  <m:oMath xmlns:m="http://schemas.openxmlformats.org/officeDocument/2006/math">
                    <m:sSub>
                      <m:sSubPr>
                        <m:ctrlPr>
                          <a:rPr kumimoji="1" lang="en-US" altLang="ja-JP" sz="2800" b="0" i="1" smtClean="0">
                            <a:latin typeface="Cambria Math"/>
                          </a:rPr>
                        </m:ctrlPr>
                      </m:sSubPr>
                      <m:e>
                        <m:r>
                          <a:rPr kumimoji="1" lang="en-US" altLang="ja-JP" sz="2800" b="0" i="1" smtClean="0">
                            <a:latin typeface="Cambria Math"/>
                          </a:rPr>
                          <m:t>𝐶</m:t>
                        </m:r>
                      </m:e>
                      <m:sub>
                        <m:r>
                          <a:rPr kumimoji="1" lang="en-US" altLang="ja-JP" sz="2800" b="0" i="1" smtClean="0">
                            <a:latin typeface="Cambria Math"/>
                          </a:rPr>
                          <m:t>𝑏</m:t>
                        </m:r>
                      </m:sub>
                    </m:sSub>
                    <m:r>
                      <a:rPr kumimoji="1" lang="en-US" altLang="ja-JP" sz="2800" b="0" i="1" smtClean="0">
                        <a:latin typeface="Cambria Math"/>
                      </a:rPr>
                      <m:t>, </m:t>
                    </m:r>
                    <m:sSub>
                      <m:sSubPr>
                        <m:ctrlPr>
                          <a:rPr kumimoji="1" lang="en-US" altLang="ja-JP" sz="2800" b="0" i="1" smtClean="0">
                            <a:latin typeface="Cambria Math"/>
                          </a:rPr>
                        </m:ctrlPr>
                      </m:sSubPr>
                      <m:e>
                        <m:r>
                          <a:rPr kumimoji="1" lang="en-US" altLang="ja-JP" sz="2800" b="0" i="1" smtClean="0">
                            <a:latin typeface="Cambria Math"/>
                          </a:rPr>
                          <m:t>𝐶</m:t>
                        </m:r>
                      </m:e>
                      <m:sub>
                        <m:r>
                          <a:rPr kumimoji="1" lang="en-US" altLang="ja-JP" sz="2800" b="0" i="1" smtClean="0">
                            <a:latin typeface="Cambria Math"/>
                          </a:rPr>
                          <m:t>𝑟</m:t>
                        </m:r>
                      </m:sub>
                    </m:sSub>
                  </m:oMath>
                </a14:m>
                <a:r>
                  <a:rPr kumimoji="1" lang="ja-JP" altLang="en-US" sz="2800" dirty="0" smtClean="0"/>
                  <a:t>の画素数は水平／垂直方向のダウンサンプリングによって削減される．</a:t>
                </a:r>
                <a:endParaRPr kumimoji="1" lang="en-US" altLang="ja-JP" sz="2800" dirty="0" smtClean="0"/>
              </a:p>
              <a:p>
                <a:endParaRPr kumimoji="1" lang="en-US" altLang="ja-JP" sz="2800" dirty="0" smtClean="0"/>
              </a:p>
              <a:p>
                <a:r>
                  <a:rPr lang="ja-JP" altLang="en-US" sz="2800" dirty="0"/>
                  <a:t>ダウンサンプル</a:t>
                </a:r>
                <a:r>
                  <a:rPr lang="ja-JP" altLang="en-US" sz="2800" dirty="0" smtClean="0"/>
                  <a:t>の比率によっていろいろなフォーマットができる．</a:t>
                </a:r>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83569" y="2060848"/>
                <a:ext cx="7920880" cy="3108543"/>
              </a:xfrm>
              <a:prstGeom prst="rect">
                <a:avLst/>
              </a:prstGeom>
              <a:blipFill rotWithShape="1">
                <a:blip r:embed="rId2"/>
                <a:stretch>
                  <a:fillRect l="-1540" t="-2745" r="-847" b="-372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26</a:t>
            </a:fld>
            <a:endParaRPr kumimoji="1" lang="ja-JP" altLang="en-US"/>
          </a:p>
        </p:txBody>
      </p:sp>
    </p:spTree>
    <p:extLst>
      <p:ext uri="{BB962C8B-B14F-4D97-AF65-F5344CB8AC3E}">
        <p14:creationId xmlns:p14="http://schemas.microsoft.com/office/powerpoint/2010/main" val="2556646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51" y="-1"/>
            <a:ext cx="7632848" cy="67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27</a:t>
            </a:fld>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7091963" y="5268745"/>
                <a:ext cx="1171539" cy="52322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4:1:1</m:t>
                      </m:r>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7091963" y="5268745"/>
                <a:ext cx="1171539" cy="523220"/>
              </a:xfrm>
              <a:prstGeom prst="rect">
                <a:avLst/>
              </a:prstGeom>
              <a:blipFill rotWithShape="1">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98318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正方形/長方形 1"/>
              <p:cNvSpPr/>
              <p:nvPr/>
            </p:nvSpPr>
            <p:spPr>
              <a:xfrm>
                <a:off x="184918" y="476672"/>
                <a:ext cx="8784976" cy="4093428"/>
              </a:xfrm>
              <a:prstGeom prst="rect">
                <a:avLst/>
              </a:prstGeom>
            </p:spPr>
            <p:txBody>
              <a:bodyPr wrap="square">
                <a:spAutoFit/>
              </a:bodyPr>
              <a:lstStyle/>
              <a:p>
                <a:pPr algn="ctr"/>
                <a:r>
                  <a:rPr lang="ja-JP" altLang="en-US" sz="3600" dirty="0" smtClean="0"/>
                  <a:t>演習問題</a:t>
                </a:r>
                <a:endParaRPr lang="en-US" altLang="ja-JP" sz="3600" dirty="0" smtClean="0"/>
              </a:p>
              <a:p>
                <a:endParaRPr lang="en-US" altLang="ja-JP" sz="2800" dirty="0"/>
              </a:p>
              <a:p>
                <a:r>
                  <a:rPr lang="ja-JP" altLang="ja-JP" sz="2800" dirty="0" smtClean="0"/>
                  <a:t>問題</a:t>
                </a:r>
                <a:r>
                  <a:rPr lang="ja-JP" altLang="en-US" sz="2800" dirty="0" smtClean="0"/>
                  <a:t>１</a:t>
                </a:r>
                <a:endParaRPr lang="en-US" altLang="ja-JP" sz="2800" dirty="0" smtClean="0"/>
              </a:p>
              <a:p>
                <a:endParaRPr lang="en-US" altLang="ja-JP" sz="2800" dirty="0"/>
              </a:p>
              <a:p>
                <a:r>
                  <a:rPr lang="ja-JP" altLang="ja-JP" sz="2800" dirty="0" smtClean="0"/>
                  <a:t>輝度分布が次式で与えられる画像の</a:t>
                </a:r>
                <a14:m>
                  <m:oMath xmlns:m="http://schemas.openxmlformats.org/officeDocument/2006/math">
                    <m:r>
                      <a:rPr lang="en-US" altLang="ja-JP" sz="2800" i="1">
                        <a:latin typeface="Cambria Math"/>
                      </a:rPr>
                      <m:t>𝑋</m:t>
                    </m:r>
                  </m:oMath>
                </a14:m>
                <a:r>
                  <a:rPr lang="ja-JP" altLang="ja-JP" sz="2800" dirty="0"/>
                  <a:t>軸方向，及び</a:t>
                </a:r>
                <a14:m>
                  <m:oMath xmlns:m="http://schemas.openxmlformats.org/officeDocument/2006/math">
                    <m:r>
                      <a:rPr lang="en-US" altLang="ja-JP" sz="2800" i="1">
                        <a:latin typeface="Cambria Math"/>
                      </a:rPr>
                      <m:t>𝑌</m:t>
                    </m:r>
                  </m:oMath>
                </a14:m>
                <a:r>
                  <a:rPr lang="ja-JP" altLang="ja-JP" sz="2800" dirty="0"/>
                  <a:t>軸方向の標本間隔</a:t>
                </a:r>
                <a14:m>
                  <m:oMath xmlns:m="http://schemas.openxmlformats.org/officeDocument/2006/math">
                    <m:sSub>
                      <m:sSubPr>
                        <m:ctrlPr>
                          <a:rPr lang="ja-JP" altLang="ja-JP" sz="2800" i="1">
                            <a:latin typeface="Cambria Math"/>
                          </a:rPr>
                        </m:ctrlPr>
                      </m:sSubPr>
                      <m:e>
                        <m:r>
                          <a:rPr lang="en-US" altLang="ja-JP" sz="2800" i="1">
                            <a:latin typeface="Cambria Math"/>
                          </a:rPr>
                          <m:t>𝑇</m:t>
                        </m:r>
                      </m:e>
                      <m:sub>
                        <m:r>
                          <a:rPr lang="en-US" altLang="ja-JP" sz="2800" i="1">
                            <a:latin typeface="Cambria Math"/>
                          </a:rPr>
                          <m:t>𝑋</m:t>
                        </m:r>
                      </m:sub>
                    </m:sSub>
                    <m:r>
                      <a:rPr lang="en-US" altLang="ja-JP" sz="2800" i="1">
                        <a:latin typeface="Cambria Math"/>
                      </a:rPr>
                      <m:t>,  </m:t>
                    </m:r>
                    <m:sSub>
                      <m:sSubPr>
                        <m:ctrlPr>
                          <a:rPr lang="ja-JP" altLang="ja-JP" sz="2800" i="1">
                            <a:latin typeface="Cambria Math"/>
                          </a:rPr>
                        </m:ctrlPr>
                      </m:sSubPr>
                      <m:e>
                        <m:r>
                          <a:rPr lang="en-US" altLang="ja-JP" sz="2800" i="1">
                            <a:latin typeface="Cambria Math"/>
                          </a:rPr>
                          <m:t>𝑇</m:t>
                        </m:r>
                      </m:e>
                      <m:sub>
                        <m:r>
                          <a:rPr lang="en-US" altLang="ja-JP" sz="2800" i="1">
                            <a:latin typeface="Cambria Math"/>
                          </a:rPr>
                          <m:t>𝑌</m:t>
                        </m:r>
                      </m:sub>
                    </m:sSub>
                  </m:oMath>
                </a14:m>
                <a:r>
                  <a:rPr lang="ja-JP" altLang="ja-JP" sz="2800" dirty="0"/>
                  <a:t>に対する条件を求めよ</a:t>
                </a:r>
                <a:r>
                  <a:rPr lang="ja-JP" altLang="ja-JP" sz="2800" dirty="0" smtClean="0"/>
                  <a:t>．</a:t>
                </a:r>
                <a:endParaRPr lang="en-US" altLang="ja-JP" sz="2800" dirty="0" smtClean="0"/>
              </a:p>
              <a:p>
                <a:endParaRPr lang="ja-JP" altLang="ja-JP" sz="2800" dirty="0"/>
              </a:p>
              <a:p>
                <a:pPr/>
                <a14:m>
                  <m:oMathPara xmlns:m="http://schemas.openxmlformats.org/officeDocument/2006/math">
                    <m:oMathParaPr>
                      <m:jc m:val="centerGroup"/>
                    </m:oMathParaPr>
                    <m:oMath xmlns:m="http://schemas.openxmlformats.org/officeDocument/2006/math">
                      <m:r>
                        <a:rPr lang="en-US" altLang="ja-JP" sz="2800" i="1">
                          <a:latin typeface="Cambria Math"/>
                        </a:rPr>
                        <m:t>𝑓</m:t>
                      </m:r>
                      <m:d>
                        <m:dPr>
                          <m:ctrlPr>
                            <a:rPr lang="ja-JP" altLang="ja-JP" sz="2800" i="1">
                              <a:latin typeface="Cambria Math"/>
                            </a:rPr>
                          </m:ctrlPr>
                        </m:dPr>
                        <m:e>
                          <m:r>
                            <a:rPr lang="en-US" altLang="ja-JP" sz="2800" i="1">
                              <a:latin typeface="Cambria Math"/>
                            </a:rPr>
                            <m:t>𝑋</m:t>
                          </m:r>
                          <m:r>
                            <a:rPr lang="en-US" altLang="ja-JP" sz="2800" i="1">
                              <a:latin typeface="Cambria Math"/>
                            </a:rPr>
                            <m:t>, </m:t>
                          </m:r>
                          <m:r>
                            <a:rPr lang="en-US" altLang="ja-JP" sz="2800" i="1">
                              <a:latin typeface="Cambria Math"/>
                            </a:rPr>
                            <m:t>𝑌</m:t>
                          </m:r>
                        </m:e>
                      </m:d>
                      <m:r>
                        <a:rPr lang="en-US" altLang="ja-JP" sz="2800" i="1">
                          <a:latin typeface="Cambria Math"/>
                        </a:rPr>
                        <m:t>=0.5+0.5</m:t>
                      </m:r>
                      <m:r>
                        <a:rPr lang="en-US" altLang="ja-JP" sz="2800" b="0" i="1" smtClean="0">
                          <a:latin typeface="Cambria Math"/>
                        </a:rPr>
                        <m:t>[</m:t>
                      </m:r>
                      <m:func>
                        <m:funcPr>
                          <m:ctrlPr>
                            <a:rPr lang="ja-JP" altLang="ja-JP" sz="2800" i="1">
                              <a:latin typeface="Cambria Math"/>
                            </a:rPr>
                          </m:ctrlPr>
                        </m:funcPr>
                        <m:fName>
                          <m:r>
                            <m:rPr>
                              <m:sty m:val="p"/>
                            </m:rPr>
                            <a:rPr lang="en-US" altLang="ja-JP" sz="2800">
                              <a:latin typeface="Cambria Math"/>
                            </a:rPr>
                            <m:t>cos</m:t>
                          </m:r>
                        </m:fName>
                        <m:e>
                          <m:d>
                            <m:dPr>
                              <m:ctrlPr>
                                <a:rPr lang="ja-JP" altLang="ja-JP" sz="2800" i="1">
                                  <a:latin typeface="Cambria Math"/>
                                </a:rPr>
                              </m:ctrlPr>
                            </m:dPr>
                            <m:e>
                              <m:r>
                                <a:rPr lang="en-US" altLang="ja-JP" sz="2800" i="1">
                                  <a:latin typeface="Cambria Math"/>
                                </a:rPr>
                                <m:t>2</m:t>
                              </m:r>
                              <m:r>
                                <a:rPr lang="en-US" altLang="ja-JP" sz="2800" i="1">
                                  <a:latin typeface="Cambria Math"/>
                                </a:rPr>
                                <m:t>𝜋</m:t>
                              </m:r>
                              <m:r>
                                <a:rPr lang="en-US" altLang="ja-JP" sz="2800" i="1">
                                  <a:latin typeface="Cambria Math"/>
                                </a:rPr>
                                <m:t>×1×</m:t>
                              </m:r>
                              <m:r>
                                <a:rPr lang="en-US" altLang="ja-JP" sz="2800" i="1">
                                  <a:latin typeface="Cambria Math"/>
                                </a:rPr>
                                <m:t>𝑋</m:t>
                              </m:r>
                            </m:e>
                          </m:d>
                        </m:e>
                      </m:func>
                    </m:oMath>
                    <m:oMath xmlns:m="http://schemas.openxmlformats.org/officeDocument/2006/math">
                      <m:r>
                        <a:rPr lang="en-US" altLang="ja-JP" sz="2800" i="1">
                          <a:latin typeface="Cambria Math"/>
                        </a:rPr>
                        <m:t>+</m:t>
                      </m:r>
                      <m:r>
                        <m:rPr>
                          <m:sty m:val="p"/>
                        </m:rPr>
                        <a:rPr lang="en-US" altLang="ja-JP" sz="2800" b="0" i="1" smtClean="0">
                          <a:latin typeface="Cambria Math"/>
                        </a:rPr>
                        <m:t>cos</m:t>
                      </m:r>
                      <m:r>
                        <a:rPr lang="en-US" altLang="ja-JP" sz="2800" b="0" i="1" smtClean="0">
                          <a:latin typeface="Cambria Math"/>
                        </a:rPr>
                        <m:t>(2</m:t>
                      </m:r>
                      <m:r>
                        <a:rPr lang="en-US" altLang="ja-JP" sz="2800" b="0" i="1" smtClean="0">
                          <a:latin typeface="Cambria Math"/>
                        </a:rPr>
                        <m:t>𝜋</m:t>
                      </m:r>
                      <m:r>
                        <a:rPr lang="en-US" altLang="ja-JP" sz="2800" b="0" i="1" smtClean="0">
                          <a:latin typeface="Cambria Math"/>
                          <a:ea typeface="Cambria Math"/>
                        </a:rPr>
                        <m:t>×0.5×</m:t>
                      </m:r>
                      <m:r>
                        <a:rPr lang="en-US" altLang="ja-JP" sz="2800" b="0" i="1" smtClean="0">
                          <a:latin typeface="Cambria Math"/>
                          <a:ea typeface="Cambria Math"/>
                        </a:rPr>
                        <m:t>𝑋</m:t>
                      </m:r>
                      <m:r>
                        <a:rPr lang="en-US" altLang="ja-JP" sz="2800" b="0" i="1" smtClean="0">
                          <a:latin typeface="Cambria Math"/>
                        </a:rPr>
                        <m:t>)]</m:t>
                      </m:r>
                      <m:r>
                        <m:rPr>
                          <m:sty m:val="p"/>
                        </m:rPr>
                        <a:rPr lang="en-US" altLang="ja-JP" sz="2800" b="0" i="1" smtClean="0">
                          <a:latin typeface="Cambria Math"/>
                        </a:rPr>
                        <m:t>cos</m:t>
                      </m:r>
                      <m:r>
                        <a:rPr lang="en-US" altLang="ja-JP" sz="2800" i="1">
                          <a:latin typeface="Cambria Math"/>
                        </a:rPr>
                        <m:t>(2</m:t>
                      </m:r>
                      <m:r>
                        <a:rPr lang="en-US" altLang="ja-JP" sz="2800" i="1">
                          <a:latin typeface="Cambria Math"/>
                        </a:rPr>
                        <m:t>𝜋</m:t>
                      </m:r>
                      <m:r>
                        <a:rPr lang="en-US" altLang="ja-JP" sz="2800" i="1">
                          <a:latin typeface="Cambria Math"/>
                        </a:rPr>
                        <m:t>×2×</m:t>
                      </m:r>
                      <m:r>
                        <a:rPr lang="en-US" altLang="ja-JP" sz="2800" i="1">
                          <a:latin typeface="Cambria Math"/>
                        </a:rPr>
                        <m:t>𝑌</m:t>
                      </m:r>
                      <m:r>
                        <a:rPr lang="en-US" altLang="ja-JP" sz="2800" i="1">
                          <a:latin typeface="Cambria Math"/>
                        </a:rPr>
                        <m:t>)</m:t>
                      </m:r>
                    </m:oMath>
                  </m:oMathPara>
                </a14:m>
                <a:endParaRPr lang="ja-JP" altLang="ja-JP" sz="2800" dirty="0"/>
              </a:p>
            </p:txBody>
          </p:sp>
        </mc:Choice>
        <mc:Fallback xmlns="">
          <p:sp>
            <p:nvSpPr>
              <p:cNvPr id="2" name="正方形/長方形 1"/>
              <p:cNvSpPr>
                <a:spLocks noRot="1" noChangeAspect="1" noMove="1" noResize="1" noEditPoints="1" noAdjustHandles="1" noChangeArrowheads="1" noChangeShapeType="1" noTextEdit="1"/>
              </p:cNvSpPr>
              <p:nvPr/>
            </p:nvSpPr>
            <p:spPr>
              <a:xfrm>
                <a:off x="184918" y="476672"/>
                <a:ext cx="8784976" cy="4093428"/>
              </a:xfrm>
              <a:prstGeom prst="rect">
                <a:avLst/>
              </a:prstGeom>
              <a:blipFill rotWithShape="1">
                <a:blip r:embed="rId2"/>
                <a:stretch>
                  <a:fillRect l="-1388" t="-2976"/>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2F6207CF-F64D-4A7A-BC85-1D4C4F2BFFCA}" type="slidenum">
              <a:rPr kumimoji="1" lang="ja-JP" altLang="en-US" smtClean="0"/>
              <a:t>28</a:t>
            </a:fld>
            <a:endParaRPr kumimoji="1" lang="ja-JP" altLang="en-US"/>
          </a:p>
        </p:txBody>
      </p:sp>
    </p:spTree>
    <p:extLst>
      <p:ext uri="{BB962C8B-B14F-4D97-AF65-F5344CB8AC3E}">
        <p14:creationId xmlns:p14="http://schemas.microsoft.com/office/powerpoint/2010/main" val="408387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93204" y="116632"/>
            <a:ext cx="8229600" cy="1080120"/>
          </a:xfrm>
        </p:spPr>
        <p:txBody>
          <a:bodyPr/>
          <a:lstStyle/>
          <a:p>
            <a:r>
              <a:rPr kumimoji="1" lang="ja-JP" altLang="en-US" dirty="0" smtClean="0"/>
              <a:t>自己紹介</a:t>
            </a:r>
            <a:endParaRPr kumimoji="1" lang="ja-JP" altLang="en-US" dirty="0"/>
          </a:p>
        </p:txBody>
      </p:sp>
      <p:sp>
        <p:nvSpPr>
          <p:cNvPr id="3" name="テキスト ボックス 2"/>
          <p:cNvSpPr txBox="1"/>
          <p:nvPr/>
        </p:nvSpPr>
        <p:spPr>
          <a:xfrm>
            <a:off x="395536" y="1196752"/>
            <a:ext cx="8568952" cy="5262979"/>
          </a:xfrm>
          <a:prstGeom prst="rect">
            <a:avLst/>
          </a:prstGeom>
          <a:noFill/>
        </p:spPr>
        <p:txBody>
          <a:bodyPr wrap="square" rtlCol="0">
            <a:spAutoFit/>
          </a:bodyPr>
          <a:lstStyle/>
          <a:p>
            <a:r>
              <a:rPr kumimoji="1" lang="ja-JP" altLang="en-US" sz="2400" dirty="0" smtClean="0"/>
              <a:t>出身地　　  　三重県志摩郡大王町船越（旧名）真珠養殖が盛ん</a:t>
            </a:r>
            <a:endParaRPr kumimoji="1" lang="en-US" altLang="ja-JP" sz="2400" dirty="0" smtClean="0"/>
          </a:p>
          <a:p>
            <a:r>
              <a:rPr lang="ja-JP" altLang="en-US" sz="2400" dirty="0" smtClean="0"/>
              <a:t>大学　　　　 　東京工業大学工学部電子工学科</a:t>
            </a:r>
            <a:endParaRPr lang="en-US" altLang="ja-JP" sz="2400" dirty="0" smtClean="0"/>
          </a:p>
          <a:p>
            <a:r>
              <a:rPr kumimoji="1" lang="ja-JP" altLang="en-US" sz="2400" dirty="0" smtClean="0"/>
              <a:t>企業勤務　 　日本電気（</a:t>
            </a:r>
            <a:r>
              <a:rPr kumimoji="1" lang="en-US" altLang="ja-JP" sz="2400" dirty="0" smtClean="0"/>
              <a:t>NEC</a:t>
            </a:r>
            <a:r>
              <a:rPr kumimoji="1" lang="ja-JP" altLang="en-US" sz="2400" dirty="0" smtClean="0"/>
              <a:t>）</a:t>
            </a:r>
            <a:endParaRPr kumimoji="1" lang="en-US" altLang="ja-JP" sz="2400" dirty="0" smtClean="0"/>
          </a:p>
          <a:p>
            <a:r>
              <a:rPr lang="ja-JP" altLang="en-US" sz="2400" dirty="0" smtClean="0"/>
              <a:t>（業務内容）　電電公社（</a:t>
            </a:r>
            <a:r>
              <a:rPr lang="en-US" altLang="ja-JP" sz="2400" dirty="0" smtClean="0"/>
              <a:t>NTT)</a:t>
            </a:r>
            <a:r>
              <a:rPr lang="ja-JP" altLang="en-US" sz="2400" dirty="0" err="1" smtClean="0"/>
              <a:t>，</a:t>
            </a:r>
            <a:r>
              <a:rPr lang="ja-JP" altLang="en-US" sz="2400" dirty="0" smtClean="0"/>
              <a:t>国際電話株式会社</a:t>
            </a:r>
            <a:r>
              <a:rPr lang="en-US" altLang="ja-JP" sz="2400" dirty="0" smtClean="0"/>
              <a:t>(KDD</a:t>
            </a:r>
            <a:r>
              <a:rPr lang="ja-JP" altLang="en-US" sz="2400" dirty="0" smtClean="0"/>
              <a:t>），防衛庁　</a:t>
            </a:r>
            <a:endParaRPr lang="en-US" altLang="ja-JP" sz="2400" dirty="0" smtClean="0"/>
          </a:p>
          <a:p>
            <a:r>
              <a:rPr lang="ja-JP" altLang="en-US" sz="2400" dirty="0"/>
              <a:t>　</a:t>
            </a:r>
            <a:r>
              <a:rPr lang="ja-JP" altLang="en-US" sz="2400" dirty="0" smtClean="0"/>
              <a:t>　　　　　　　向けの通信機の研究開発，フィルタ等の開発設計</a:t>
            </a:r>
            <a:endParaRPr lang="en-US" altLang="ja-JP" sz="2400" dirty="0" smtClean="0"/>
          </a:p>
          <a:p>
            <a:r>
              <a:rPr kumimoji="1" lang="ja-JP" altLang="en-US" sz="2400" dirty="0" smtClean="0"/>
              <a:t>金沢大学　　工学部　電気・情報工学科（昭和</a:t>
            </a:r>
            <a:r>
              <a:rPr kumimoji="1" lang="en-US" altLang="ja-JP" sz="2400" dirty="0" smtClean="0"/>
              <a:t>63</a:t>
            </a:r>
            <a:r>
              <a:rPr kumimoji="1" lang="ja-JP" altLang="en-US" sz="2400" dirty="0" smtClean="0"/>
              <a:t>年</a:t>
            </a:r>
            <a:r>
              <a:rPr kumimoji="1" lang="en-US" altLang="ja-JP" sz="2400" dirty="0" smtClean="0"/>
              <a:t>8</a:t>
            </a:r>
            <a:r>
              <a:rPr kumimoji="1" lang="ja-JP" altLang="en-US" sz="2400" dirty="0" smtClean="0"/>
              <a:t>月）</a:t>
            </a:r>
            <a:endParaRPr kumimoji="1" lang="en-US" altLang="ja-JP" sz="2400" dirty="0" smtClean="0"/>
          </a:p>
          <a:p>
            <a:r>
              <a:rPr lang="ja-JP" altLang="en-US" sz="2400" dirty="0" smtClean="0"/>
              <a:t>（研究内容）　信号処理，ディジタルフィルタ，適応フィルタ，</a:t>
            </a:r>
            <a:endParaRPr lang="en-US" altLang="ja-JP" sz="2400" dirty="0" smtClean="0"/>
          </a:p>
          <a:p>
            <a:r>
              <a:rPr lang="ja-JP" altLang="en-US" sz="2400" dirty="0"/>
              <a:t>　</a:t>
            </a:r>
            <a:r>
              <a:rPr lang="ja-JP" altLang="en-US" sz="2400" dirty="0" smtClean="0"/>
              <a:t>　　　　　　　ニューラルネットワーク，</a:t>
            </a:r>
            <a:r>
              <a:rPr kumimoji="1" lang="ja-JP" altLang="en-US" sz="2400" dirty="0" smtClean="0"/>
              <a:t>エコーキャンセラ，</a:t>
            </a:r>
            <a:endParaRPr kumimoji="1" lang="en-US" altLang="ja-JP" sz="2400" dirty="0" smtClean="0"/>
          </a:p>
          <a:p>
            <a:r>
              <a:rPr lang="ja-JP" altLang="en-US" sz="2400" dirty="0"/>
              <a:t>　</a:t>
            </a:r>
            <a:r>
              <a:rPr lang="ja-JP" altLang="en-US" sz="2400" dirty="0" smtClean="0"/>
              <a:t>　　　　　　　</a:t>
            </a:r>
            <a:r>
              <a:rPr kumimoji="1" lang="ja-JP" altLang="en-US" sz="2400" dirty="0" smtClean="0"/>
              <a:t>ノイズキャンセラ，ブレインコンピュータインタフェイス</a:t>
            </a:r>
            <a:endParaRPr kumimoji="1" lang="en-US" altLang="ja-JP" sz="2400" dirty="0" smtClean="0"/>
          </a:p>
          <a:p>
            <a:r>
              <a:rPr lang="ja-JP" altLang="en-US" sz="2400" dirty="0" smtClean="0"/>
              <a:t>平成</a:t>
            </a:r>
            <a:r>
              <a:rPr lang="en-US" altLang="ja-JP" sz="2400" dirty="0" smtClean="0"/>
              <a:t>24</a:t>
            </a:r>
            <a:r>
              <a:rPr lang="ja-JP" altLang="en-US" sz="2400" dirty="0" smtClean="0"/>
              <a:t>年</a:t>
            </a:r>
            <a:r>
              <a:rPr lang="en-US" altLang="ja-JP" sz="2400" dirty="0" smtClean="0"/>
              <a:t>3</a:t>
            </a:r>
            <a:r>
              <a:rPr lang="ja-JP" altLang="en-US" sz="2400" dirty="0" smtClean="0"/>
              <a:t>月に定年退職</a:t>
            </a:r>
            <a:endParaRPr lang="en-US" altLang="ja-JP" sz="2400" dirty="0" smtClean="0"/>
          </a:p>
          <a:p>
            <a:r>
              <a:rPr kumimoji="1" lang="ja-JP" altLang="en-US" sz="2400" dirty="0" smtClean="0"/>
              <a:t>金大，金工大　非常勤講師（平成</a:t>
            </a:r>
            <a:r>
              <a:rPr kumimoji="1" lang="en-US" altLang="ja-JP" sz="2400" dirty="0" smtClean="0"/>
              <a:t>24</a:t>
            </a:r>
            <a:r>
              <a:rPr kumimoji="1" lang="ja-JP" altLang="en-US" sz="2400" dirty="0" smtClean="0"/>
              <a:t>年</a:t>
            </a:r>
            <a:r>
              <a:rPr kumimoji="1" lang="en-US" altLang="ja-JP" sz="2400" dirty="0" smtClean="0"/>
              <a:t>4</a:t>
            </a:r>
            <a:r>
              <a:rPr kumimoji="1" lang="ja-JP" altLang="en-US" sz="2400" dirty="0" smtClean="0"/>
              <a:t>月～）</a:t>
            </a:r>
            <a:endParaRPr kumimoji="1" lang="en-US" altLang="ja-JP" sz="2400" dirty="0" smtClean="0"/>
          </a:p>
          <a:p>
            <a:r>
              <a:rPr lang="ja-JP" altLang="en-US" sz="2400" dirty="0" smtClean="0"/>
              <a:t>趣味　　　　　スキー，野球（学生とソフトボール），水泳（大海原で</a:t>
            </a:r>
            <a:endParaRPr lang="en-US" altLang="ja-JP" sz="2400" dirty="0" smtClean="0"/>
          </a:p>
          <a:p>
            <a:r>
              <a:rPr lang="ja-JP" altLang="en-US" sz="2400" dirty="0"/>
              <a:t>　</a:t>
            </a:r>
            <a:r>
              <a:rPr lang="ja-JP" altLang="en-US" sz="2400" dirty="0" smtClean="0"/>
              <a:t>　　　　　　　ゆったり泳ぐのが好き）</a:t>
            </a:r>
            <a:endParaRPr lang="en-US" altLang="ja-JP" sz="2400" dirty="0" smtClean="0"/>
          </a:p>
          <a:p>
            <a:r>
              <a:rPr kumimoji="1" lang="ja-JP" altLang="en-US" sz="2400" dirty="0"/>
              <a:t>石川高専</a:t>
            </a:r>
            <a:r>
              <a:rPr kumimoji="1" lang="ja-JP" altLang="en-US" sz="2400" dirty="0" smtClean="0"/>
              <a:t>との関わり　教員が博士号取得，大学院生の受け入れ</a:t>
            </a:r>
            <a:endParaRPr kumimoji="1" lang="ja-JP" altLang="en-US" sz="2400" dirty="0"/>
          </a:p>
        </p:txBody>
      </p:sp>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29</a:t>
            </a:fld>
            <a:endParaRPr kumimoji="1" lang="ja-JP" altLang="en-US"/>
          </a:p>
        </p:txBody>
      </p:sp>
    </p:spTree>
    <p:extLst>
      <p:ext uri="{BB962C8B-B14F-4D97-AF65-F5344CB8AC3E}">
        <p14:creationId xmlns:p14="http://schemas.microsoft.com/office/powerpoint/2010/main" val="4483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31640" y="1844824"/>
            <a:ext cx="6664004" cy="707886"/>
          </a:xfrm>
          <a:prstGeom prst="rect">
            <a:avLst/>
          </a:prstGeom>
          <a:noFill/>
        </p:spPr>
        <p:txBody>
          <a:bodyPr wrap="none" rtlCol="0">
            <a:spAutoFit/>
          </a:bodyPr>
          <a:lstStyle/>
          <a:p>
            <a:r>
              <a:rPr kumimoji="1" lang="ja-JP" altLang="en-US" sz="4000" dirty="0" smtClean="0"/>
              <a:t>第１章　ディジタル画像の基礎</a:t>
            </a:r>
            <a:endParaRPr kumimoji="1" lang="ja-JP" altLang="en-US" sz="2800" dirty="0"/>
          </a:p>
        </p:txBody>
      </p:sp>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3</a:t>
            </a:fld>
            <a:endParaRPr kumimoji="1" lang="ja-JP" altLang="en-US" dirty="0"/>
          </a:p>
        </p:txBody>
      </p:sp>
    </p:spTree>
    <p:extLst>
      <p:ext uri="{BB962C8B-B14F-4D97-AF65-F5344CB8AC3E}">
        <p14:creationId xmlns:p14="http://schemas.microsoft.com/office/powerpoint/2010/main" val="359736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69028" y="0"/>
            <a:ext cx="8229600" cy="922114"/>
          </a:xfrm>
        </p:spPr>
        <p:txBody>
          <a:bodyPr>
            <a:normAutofit/>
          </a:bodyPr>
          <a:lstStyle/>
          <a:p>
            <a:r>
              <a:rPr kumimoji="1" lang="ja-JP" altLang="en-US" dirty="0" smtClean="0"/>
              <a:t>講義内容</a:t>
            </a:r>
            <a:endParaRPr kumimoji="1" lang="ja-JP" altLang="en-US" dirty="0"/>
          </a:p>
        </p:txBody>
      </p:sp>
      <p:sp>
        <p:nvSpPr>
          <p:cNvPr id="3" name="テキスト ボックス 2"/>
          <p:cNvSpPr txBox="1"/>
          <p:nvPr/>
        </p:nvSpPr>
        <p:spPr>
          <a:xfrm>
            <a:off x="825960" y="1052736"/>
            <a:ext cx="7872668" cy="5693866"/>
          </a:xfrm>
          <a:prstGeom prst="rect">
            <a:avLst/>
          </a:prstGeom>
          <a:noFill/>
        </p:spPr>
        <p:txBody>
          <a:bodyPr wrap="none" rtlCol="0">
            <a:spAutoFit/>
          </a:bodyPr>
          <a:lstStyle/>
          <a:p>
            <a:r>
              <a:rPr kumimoji="1" lang="ja-JP" altLang="en-US" sz="2800" dirty="0" smtClean="0"/>
              <a:t>＜シラバス＞　従来の内容を踏襲</a:t>
            </a:r>
            <a:endParaRPr kumimoji="1" lang="en-US" altLang="ja-JP" sz="2800" dirty="0" smtClean="0"/>
          </a:p>
          <a:p>
            <a:endParaRPr kumimoji="1" lang="en-US" altLang="ja-JP" sz="2800" dirty="0" smtClean="0"/>
          </a:p>
          <a:p>
            <a:r>
              <a:rPr kumimoji="1" lang="ja-JP" altLang="en-US" sz="2800" dirty="0" smtClean="0"/>
              <a:t>＜前半＞</a:t>
            </a:r>
            <a:endParaRPr kumimoji="1" lang="en-US" altLang="ja-JP" sz="2800" dirty="0" smtClean="0"/>
          </a:p>
          <a:p>
            <a:r>
              <a:rPr kumimoji="1" lang="ja-JP" altLang="en-US" sz="2800" dirty="0" smtClean="0"/>
              <a:t>　画像のディジタル化，画像符号化がメイン</a:t>
            </a:r>
            <a:endParaRPr kumimoji="1" lang="en-US" altLang="ja-JP" sz="2800" dirty="0" smtClean="0"/>
          </a:p>
          <a:p>
            <a:r>
              <a:rPr lang="ja-JP" altLang="en-US" sz="2800" dirty="0" smtClean="0"/>
              <a:t>　→教科書「画像情報符号化」</a:t>
            </a:r>
            <a:endParaRPr lang="en-US" altLang="ja-JP" sz="2800" dirty="0" smtClean="0"/>
          </a:p>
          <a:p>
            <a:r>
              <a:rPr lang="ja-JP" altLang="en-US" sz="2800" dirty="0"/>
              <a:t>　</a:t>
            </a:r>
            <a:r>
              <a:rPr lang="ja-JP" altLang="en-US" sz="2800" dirty="0" smtClean="0"/>
              <a:t>（教科書外）映像通信，データ通信，インターネット</a:t>
            </a:r>
            <a:endParaRPr lang="en-US" altLang="ja-JP" sz="2800" dirty="0"/>
          </a:p>
          <a:p>
            <a:endParaRPr kumimoji="1" lang="en-US" altLang="ja-JP" sz="2800" dirty="0" smtClean="0"/>
          </a:p>
          <a:p>
            <a:r>
              <a:rPr kumimoji="1" lang="ja-JP" altLang="en-US" sz="2800" dirty="0" smtClean="0"/>
              <a:t>＜後半＞</a:t>
            </a:r>
            <a:endParaRPr kumimoji="1" lang="en-US" altLang="ja-JP" sz="2800" dirty="0" smtClean="0"/>
          </a:p>
          <a:p>
            <a:r>
              <a:rPr lang="ja-JP" altLang="en-US" sz="2800" dirty="0" smtClean="0"/>
              <a:t>　無線</a:t>
            </a:r>
            <a:r>
              <a:rPr lang="ja-JP" altLang="en-US" sz="2800" dirty="0"/>
              <a:t>通信</a:t>
            </a:r>
            <a:r>
              <a:rPr lang="ja-JP" altLang="en-US" sz="2800" dirty="0" smtClean="0"/>
              <a:t>と変復調がメイン</a:t>
            </a:r>
            <a:endParaRPr lang="en-US" altLang="ja-JP" sz="2800" dirty="0" smtClean="0"/>
          </a:p>
          <a:p>
            <a:r>
              <a:rPr kumimoji="1" lang="ja-JP" altLang="en-US" sz="2800" dirty="0" smtClean="0"/>
              <a:t>　→教科書「無線通信工学」</a:t>
            </a:r>
            <a:endParaRPr kumimoji="1" lang="en-US" altLang="ja-JP" sz="2800" dirty="0" smtClean="0"/>
          </a:p>
          <a:p>
            <a:r>
              <a:rPr lang="ja-JP" altLang="en-US" sz="2800" dirty="0" smtClean="0"/>
              <a:t>　（教科書外）</a:t>
            </a:r>
            <a:r>
              <a:rPr lang="en-US" altLang="ja-JP" sz="2800" dirty="0" smtClean="0"/>
              <a:t>IC</a:t>
            </a:r>
            <a:r>
              <a:rPr lang="ja-JP" altLang="en-US" sz="2800" dirty="0" smtClean="0"/>
              <a:t>タグ，</a:t>
            </a:r>
            <a:r>
              <a:rPr lang="en-US" altLang="ja-JP" sz="2800" dirty="0" smtClean="0"/>
              <a:t>GPS</a:t>
            </a:r>
            <a:r>
              <a:rPr lang="ja-JP" altLang="en-US" sz="2800" dirty="0" err="1" smtClean="0"/>
              <a:t>，</a:t>
            </a:r>
            <a:r>
              <a:rPr lang="ja-JP" altLang="en-US" sz="2800" dirty="0" smtClean="0"/>
              <a:t>情報セキュリティ</a:t>
            </a:r>
            <a:endParaRPr lang="en-US" altLang="ja-JP" sz="2800" dirty="0" smtClean="0"/>
          </a:p>
          <a:p>
            <a:endParaRPr kumimoji="1" lang="en-US" altLang="ja-JP" sz="2800" dirty="0" smtClean="0"/>
          </a:p>
          <a:p>
            <a:r>
              <a:rPr kumimoji="1" lang="ja-JP" altLang="en-US" sz="2800" dirty="0" smtClean="0"/>
              <a:t>＊教科書でカバーできない内容→資料配付</a:t>
            </a:r>
            <a:endParaRPr kumimoji="1" lang="ja-JP" altLang="en-US" sz="2800" dirty="0"/>
          </a:p>
        </p:txBody>
      </p:sp>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30</a:t>
            </a:fld>
            <a:endParaRPr kumimoji="1" lang="ja-JP" altLang="en-US"/>
          </a:p>
        </p:txBody>
      </p:sp>
    </p:spTree>
    <p:extLst>
      <p:ext uri="{BB962C8B-B14F-4D97-AF65-F5344CB8AC3E}">
        <p14:creationId xmlns:p14="http://schemas.microsoft.com/office/powerpoint/2010/main" val="187784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p:txBody>
          <a:bodyPr/>
          <a:lstStyle/>
          <a:p>
            <a:r>
              <a:rPr kumimoji="1" lang="ja-JP" altLang="en-US" dirty="0" smtClean="0"/>
              <a:t>私語について</a:t>
            </a:r>
            <a:endParaRPr kumimoji="1" lang="ja-JP" altLang="en-US" dirty="0"/>
          </a:p>
        </p:txBody>
      </p:sp>
      <p:sp>
        <p:nvSpPr>
          <p:cNvPr id="3" name="テキスト ボックス 2"/>
          <p:cNvSpPr txBox="1"/>
          <p:nvPr/>
        </p:nvSpPr>
        <p:spPr>
          <a:xfrm>
            <a:off x="827584" y="1844824"/>
            <a:ext cx="7704856" cy="3970318"/>
          </a:xfrm>
          <a:prstGeom prst="rect">
            <a:avLst/>
          </a:prstGeom>
          <a:noFill/>
        </p:spPr>
        <p:txBody>
          <a:bodyPr wrap="square" rtlCol="0">
            <a:spAutoFit/>
          </a:bodyPr>
          <a:lstStyle/>
          <a:p>
            <a:r>
              <a:rPr lang="ja-JP" altLang="en-US" sz="2800" dirty="0" smtClean="0"/>
              <a:t>学生は高い授業料を払って静かに授業を履修する権利</a:t>
            </a:r>
            <a:r>
              <a:rPr lang="ja-JP" altLang="en-US" sz="2800" dirty="0"/>
              <a:t>を持って</a:t>
            </a:r>
            <a:r>
              <a:rPr lang="ja-JP" altLang="en-US" sz="2800" dirty="0" smtClean="0"/>
              <a:t>いるが，その権利を妨害する権利はさらさら持っていないことを自覚してほしい．</a:t>
            </a:r>
            <a:endParaRPr lang="en-US" altLang="ja-JP" sz="2800" dirty="0" smtClean="0"/>
          </a:p>
          <a:p>
            <a:endParaRPr lang="en-US" altLang="ja-JP" sz="2800" dirty="0"/>
          </a:p>
          <a:p>
            <a:r>
              <a:rPr lang="ja-JP" altLang="en-US" sz="2800" dirty="0" smtClean="0"/>
              <a:t>私語等，授業の妨害になる行為は注意する．</a:t>
            </a:r>
            <a:endParaRPr lang="en-US" altLang="ja-JP" sz="2800" dirty="0" smtClean="0"/>
          </a:p>
          <a:p>
            <a:endParaRPr lang="en-US" altLang="ja-JP" sz="2800" dirty="0"/>
          </a:p>
          <a:p>
            <a:r>
              <a:rPr lang="ja-JP" altLang="en-US" sz="2800" dirty="0" smtClean="0"/>
              <a:t>１回の注意で（１００点満点）</a:t>
            </a:r>
            <a:r>
              <a:rPr lang="ja-JP" altLang="en-US" sz="2800" dirty="0" err="1" smtClean="0"/>
              <a:t>ー</a:t>
            </a:r>
            <a:r>
              <a:rPr lang="ja-JP" altLang="en-US" sz="2800" dirty="0" smtClean="0"/>
              <a:t>２０点のペナルティを課す．</a:t>
            </a:r>
            <a:endParaRPr lang="en-US" altLang="ja-JP" sz="2800" dirty="0" smtClean="0"/>
          </a:p>
          <a:p>
            <a:endParaRPr kumimoji="1" lang="ja-JP" altLang="en-US" sz="2800" dirty="0"/>
          </a:p>
        </p:txBody>
      </p:sp>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31</a:t>
            </a:fld>
            <a:endParaRPr kumimoji="1" lang="ja-JP" altLang="en-US"/>
          </a:p>
        </p:txBody>
      </p:sp>
    </p:spTree>
    <p:extLst>
      <p:ext uri="{BB962C8B-B14F-4D97-AF65-F5344CB8AC3E}">
        <p14:creationId xmlns:p14="http://schemas.microsoft.com/office/powerpoint/2010/main" val="128854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51090" y="0"/>
            <a:ext cx="8579296" cy="1143000"/>
          </a:xfrm>
        </p:spPr>
        <p:txBody>
          <a:bodyPr>
            <a:normAutofit/>
          </a:bodyPr>
          <a:lstStyle/>
          <a:p>
            <a:r>
              <a:rPr lang="ja-JP" altLang="en-US" sz="3600" dirty="0" smtClean="0"/>
              <a:t>１</a:t>
            </a:r>
            <a:r>
              <a:rPr lang="en-US" altLang="ja-JP" sz="3600" dirty="0" smtClean="0"/>
              <a:t>.</a:t>
            </a:r>
            <a:r>
              <a:rPr lang="ja-JP" altLang="en-US" sz="3600" dirty="0" smtClean="0"/>
              <a:t>１　</a:t>
            </a:r>
            <a:r>
              <a:rPr kumimoji="1" lang="ja-JP" altLang="en-US" sz="3600" dirty="0" smtClean="0"/>
              <a:t>ディジタル画像とアナログ画像　</a:t>
            </a:r>
            <a:r>
              <a:rPr kumimoji="1" lang="en-US" altLang="ja-JP" sz="3600" dirty="0" smtClean="0"/>
              <a:t>pp.1-2</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251520" y="1628800"/>
                <a:ext cx="8712968" cy="4832092"/>
              </a:xfrm>
              <a:prstGeom prst="rect">
                <a:avLst/>
              </a:prstGeom>
              <a:noFill/>
            </p:spPr>
            <p:txBody>
              <a:bodyPr wrap="square" rtlCol="0">
                <a:spAutoFit/>
              </a:bodyPr>
              <a:lstStyle/>
              <a:p>
                <a:r>
                  <a:rPr lang="ja-JP" altLang="en-US" sz="2800" dirty="0" smtClean="0"/>
                  <a:t>輝度や色成分　</a:t>
                </a:r>
                <a14:m>
                  <m:oMath xmlns:m="http://schemas.openxmlformats.org/officeDocument/2006/math">
                    <m:r>
                      <a:rPr lang="en-US" altLang="ja-JP" sz="2800" b="0" i="1" smtClean="0">
                        <a:latin typeface="Cambria Math"/>
                      </a:rPr>
                      <m:t>𝑓</m:t>
                    </m:r>
                    <m:d>
                      <m:dPr>
                        <m:ctrlPr>
                          <a:rPr lang="en-US" altLang="ja-JP" sz="2800" b="0" i="1" smtClean="0">
                            <a:latin typeface="Cambria Math"/>
                          </a:rPr>
                        </m:ctrlPr>
                      </m:dPr>
                      <m:e>
                        <m:r>
                          <a:rPr lang="en-US" altLang="ja-JP" sz="2800" b="0" i="1" smtClean="0">
                            <a:latin typeface="Cambria Math"/>
                          </a:rPr>
                          <m:t>𝑋</m:t>
                        </m:r>
                        <m:r>
                          <a:rPr lang="en-US" altLang="ja-JP" sz="2800" b="0" i="1" smtClean="0">
                            <a:latin typeface="Cambria Math"/>
                          </a:rPr>
                          <m:t>, </m:t>
                        </m:r>
                        <m:r>
                          <a:rPr lang="en-US" altLang="ja-JP" sz="2800" b="0" i="1" smtClean="0">
                            <a:latin typeface="Cambria Math"/>
                          </a:rPr>
                          <m:t>𝑌</m:t>
                        </m:r>
                      </m:e>
                    </m:d>
                    <m:r>
                      <a:rPr lang="en-US" altLang="ja-JP" sz="2800" b="0" i="1" smtClean="0">
                        <a:latin typeface="Cambria Math"/>
                      </a:rPr>
                      <m:t> </m:t>
                    </m:r>
                  </m:oMath>
                </a14:m>
                <a:endParaRPr lang="en-US" altLang="ja-JP" sz="2800" dirty="0" smtClean="0"/>
              </a:p>
              <a:p>
                <a:r>
                  <a:rPr lang="ja-JP" altLang="en-US" sz="2800" dirty="0" smtClean="0"/>
                  <a:t>位置を決める座標系　</a:t>
                </a:r>
                <a14:m>
                  <m:oMath xmlns:m="http://schemas.openxmlformats.org/officeDocument/2006/math">
                    <m:r>
                      <a:rPr lang="en-US" altLang="ja-JP" sz="2800" b="0" i="1" smtClean="0">
                        <a:latin typeface="Cambria Math"/>
                      </a:rPr>
                      <m:t>(</m:t>
                    </m:r>
                    <m:r>
                      <a:rPr lang="en-US" altLang="ja-JP" sz="2800" b="0" i="1" smtClean="0">
                        <a:latin typeface="Cambria Math"/>
                      </a:rPr>
                      <m:t>𝑋</m:t>
                    </m:r>
                    <m:r>
                      <a:rPr lang="en-US" altLang="ja-JP" sz="2800" b="0" i="1" smtClean="0">
                        <a:latin typeface="Cambria Math"/>
                      </a:rPr>
                      <m:t>, </m:t>
                    </m:r>
                    <m:r>
                      <a:rPr lang="en-US" altLang="ja-JP" sz="2800" b="0" i="1" smtClean="0">
                        <a:latin typeface="Cambria Math"/>
                      </a:rPr>
                      <m:t>𝑌</m:t>
                    </m:r>
                    <m:r>
                      <a:rPr lang="en-US" altLang="ja-JP" sz="2800" b="0" i="1" smtClean="0">
                        <a:latin typeface="Cambria Math"/>
                      </a:rPr>
                      <m:t>)</m:t>
                    </m:r>
                  </m:oMath>
                </a14:m>
                <a:endParaRPr lang="en-US" altLang="ja-JP" sz="2800" dirty="0" smtClean="0"/>
              </a:p>
              <a:p>
                <a:endParaRPr lang="en-US" altLang="ja-JP" sz="2800" dirty="0" smtClean="0"/>
              </a:p>
              <a:p>
                <a:r>
                  <a:rPr lang="ja-JP" altLang="en-US" sz="2800" dirty="0" smtClean="0"/>
                  <a:t>ディジタル</a:t>
                </a:r>
                <a:r>
                  <a:rPr lang="ja-JP" altLang="en-US" sz="2800" dirty="0"/>
                  <a:t>画像</a:t>
                </a:r>
                <a:endParaRPr lang="en-US" altLang="ja-JP" sz="2800" dirty="0"/>
              </a:p>
              <a:p>
                <a:r>
                  <a:rPr lang="en-US" altLang="ja-JP" sz="2800" dirty="0"/>
                  <a:t>   </a:t>
                </a:r>
                <a:r>
                  <a:rPr lang="ja-JP" altLang="en-US" sz="2800" dirty="0"/>
                  <a:t>　</a:t>
                </a:r>
                <a14:m>
                  <m:oMath xmlns:m="http://schemas.openxmlformats.org/officeDocument/2006/math">
                    <m:r>
                      <a:rPr lang="en-US" altLang="ja-JP" sz="2800" b="0" i="1" smtClean="0">
                        <a:latin typeface="Cambria Math"/>
                      </a:rPr>
                      <m:t>𝑓</m:t>
                    </m:r>
                    <m:d>
                      <m:dPr>
                        <m:ctrlPr>
                          <a:rPr lang="en-US" altLang="ja-JP" sz="2800" b="0" i="1" smtClean="0">
                            <a:latin typeface="Cambria Math"/>
                          </a:rPr>
                        </m:ctrlPr>
                      </m:dPr>
                      <m:e>
                        <m:r>
                          <a:rPr lang="en-US" altLang="ja-JP" sz="2800" b="0" i="1" smtClean="0">
                            <a:latin typeface="Cambria Math"/>
                          </a:rPr>
                          <m:t>𝑋</m:t>
                        </m:r>
                        <m:r>
                          <a:rPr lang="en-US" altLang="ja-JP" sz="2800" b="0" i="1" smtClean="0">
                            <a:latin typeface="Cambria Math"/>
                          </a:rPr>
                          <m:t>, </m:t>
                        </m:r>
                        <m:r>
                          <a:rPr lang="en-US" altLang="ja-JP" sz="2800" b="0" i="1" smtClean="0">
                            <a:latin typeface="Cambria Math"/>
                          </a:rPr>
                          <m:t>𝑌</m:t>
                        </m:r>
                      </m:e>
                    </m:d>
                    <m:r>
                      <a:rPr lang="ja-JP" altLang="en-US" sz="2800" b="0" i="1" smtClean="0">
                        <a:latin typeface="Cambria Math"/>
                      </a:rPr>
                      <m:t>と</m:t>
                    </m:r>
                    <m:r>
                      <a:rPr lang="en-US" altLang="ja-JP" sz="2800" b="0" i="1" smtClean="0">
                        <a:latin typeface="Cambria Math"/>
                      </a:rPr>
                      <m:t>(</m:t>
                    </m:r>
                    <m:r>
                      <a:rPr lang="en-US" altLang="ja-JP" sz="2800" b="0" i="1" smtClean="0">
                        <a:latin typeface="Cambria Math"/>
                      </a:rPr>
                      <m:t>𝑋</m:t>
                    </m:r>
                    <m:r>
                      <a:rPr lang="en-US" altLang="ja-JP" sz="2800" b="0" i="1" smtClean="0">
                        <a:latin typeface="Cambria Math"/>
                      </a:rPr>
                      <m:t>, </m:t>
                    </m:r>
                    <m:r>
                      <a:rPr lang="en-US" altLang="ja-JP" sz="2800" b="0" i="1" smtClean="0">
                        <a:latin typeface="Cambria Math"/>
                      </a:rPr>
                      <m:t>𝑌</m:t>
                    </m:r>
                    <m:r>
                      <a:rPr lang="en-US" altLang="ja-JP" sz="2800" b="0" i="1" smtClean="0">
                        <a:latin typeface="Cambria Math"/>
                      </a:rPr>
                      <m:t>)</m:t>
                    </m:r>
                  </m:oMath>
                </a14:m>
                <a:r>
                  <a:rPr lang="ja-JP" altLang="en-US" sz="2800" dirty="0"/>
                  <a:t>が離散値</a:t>
                </a:r>
                <a:endParaRPr lang="en-US" altLang="ja-JP" sz="2800" dirty="0"/>
              </a:p>
              <a:p>
                <a:r>
                  <a:rPr lang="ja-JP" altLang="en-US" sz="2800" dirty="0"/>
                  <a:t>　　離散的な「画素」によって構成される（</a:t>
                </a:r>
                <a:r>
                  <a:rPr lang="en-US" altLang="ja-JP" sz="2800" dirty="0"/>
                  <a:t>dpi</a:t>
                </a:r>
                <a:r>
                  <a:rPr lang="ja-JP" altLang="en-US" sz="2800" dirty="0"/>
                  <a:t>）</a:t>
                </a:r>
                <a:endParaRPr lang="en-US" altLang="ja-JP" sz="2800" dirty="0"/>
              </a:p>
              <a:p>
                <a:r>
                  <a:rPr lang="ja-JP" altLang="en-US" sz="2800" dirty="0"/>
                  <a:t>　　画素の値は離散値（有限ビット数による２進数）</a:t>
                </a:r>
                <a:endParaRPr lang="en-US" altLang="ja-JP" sz="2800" dirty="0"/>
              </a:p>
              <a:p>
                <a:r>
                  <a:rPr lang="ja-JP" altLang="en-US" sz="2800" dirty="0"/>
                  <a:t>　　（例）８ビット，２５６階調</a:t>
                </a:r>
                <a:r>
                  <a:rPr lang="ja-JP" altLang="en-US" sz="2800" dirty="0" smtClean="0"/>
                  <a:t>（黒→白を２５６段階で表示）</a:t>
                </a:r>
                <a:endParaRPr lang="ja-JP" altLang="en-US" sz="2800" dirty="0"/>
              </a:p>
              <a:p>
                <a:endParaRPr kumimoji="1" lang="en-US" altLang="ja-JP" sz="2800" dirty="0" smtClean="0"/>
              </a:p>
              <a:p>
                <a:r>
                  <a:rPr kumimoji="1" lang="ja-JP" altLang="en-US" sz="2800" dirty="0" smtClean="0"/>
                  <a:t>アナログ画像</a:t>
                </a:r>
                <a:endParaRPr kumimoji="1" lang="en-US" altLang="ja-JP" sz="2800" dirty="0" smtClean="0"/>
              </a:p>
              <a:p>
                <a:r>
                  <a:rPr kumimoji="1" lang="ja-JP" altLang="en-US" sz="2800" dirty="0" smtClean="0"/>
                  <a:t>　　輝度や色成分である</a:t>
                </a:r>
                <a14:m>
                  <m:oMath xmlns:m="http://schemas.openxmlformats.org/officeDocument/2006/math">
                    <m:r>
                      <a:rPr kumimoji="1" lang="en-US" altLang="ja-JP" sz="2800" b="0" i="1" smtClean="0">
                        <a:latin typeface="Cambria Math"/>
                      </a:rPr>
                      <m:t>𝑓</m:t>
                    </m:r>
                    <m:d>
                      <m:dPr>
                        <m:ctrlPr>
                          <a:rPr kumimoji="1" lang="en-US" altLang="ja-JP" sz="2800" b="0" i="1" smtClean="0">
                            <a:latin typeface="Cambria Math"/>
                          </a:rPr>
                        </m:ctrlPr>
                      </m:dPr>
                      <m:e>
                        <m:r>
                          <a:rPr kumimoji="1" lang="en-US" altLang="ja-JP" sz="2800" b="0" i="1" smtClean="0">
                            <a:latin typeface="Cambria Math"/>
                          </a:rPr>
                          <m:t>𝑋</m:t>
                        </m:r>
                        <m:r>
                          <a:rPr kumimoji="1" lang="en-US" altLang="ja-JP" sz="2800" b="0" i="1" smtClean="0">
                            <a:latin typeface="Cambria Math"/>
                          </a:rPr>
                          <m:t>, </m:t>
                        </m:r>
                        <m:r>
                          <a:rPr kumimoji="1" lang="en-US" altLang="ja-JP" sz="2800" b="0" i="1" smtClean="0">
                            <a:latin typeface="Cambria Math"/>
                          </a:rPr>
                          <m:t>𝑌</m:t>
                        </m:r>
                      </m:e>
                    </m:d>
                    <m:r>
                      <a:rPr kumimoji="1" lang="ja-JP" altLang="en-US" sz="2800" b="0" i="1" smtClean="0">
                        <a:latin typeface="Cambria Math"/>
                      </a:rPr>
                      <m:t>と</m:t>
                    </m:r>
                    <m:r>
                      <a:rPr kumimoji="1" lang="en-US" altLang="ja-JP" sz="2800" b="0" i="1" smtClean="0">
                        <a:latin typeface="Cambria Math"/>
                      </a:rPr>
                      <m:t>(</m:t>
                    </m:r>
                    <m:r>
                      <a:rPr kumimoji="1" lang="en-US" altLang="ja-JP" sz="2800" b="0" i="1" smtClean="0">
                        <a:latin typeface="Cambria Math"/>
                      </a:rPr>
                      <m:t>𝑋</m:t>
                    </m:r>
                    <m:r>
                      <a:rPr kumimoji="1" lang="en-US" altLang="ja-JP" sz="2800" b="0" i="1" smtClean="0">
                        <a:latin typeface="Cambria Math"/>
                      </a:rPr>
                      <m:t>, </m:t>
                    </m:r>
                    <m:r>
                      <a:rPr kumimoji="1" lang="en-US" altLang="ja-JP" sz="2800" b="0" i="1" smtClean="0">
                        <a:latin typeface="Cambria Math"/>
                      </a:rPr>
                      <m:t>𝑌</m:t>
                    </m:r>
                    <m:r>
                      <a:rPr kumimoji="1" lang="en-US" altLang="ja-JP" sz="2800" b="0" i="1" smtClean="0">
                        <a:latin typeface="Cambria Math"/>
                      </a:rPr>
                      <m:t>)</m:t>
                    </m:r>
                  </m:oMath>
                </a14:m>
                <a:r>
                  <a:rPr kumimoji="1" lang="ja-JP" altLang="en-US" sz="2800" dirty="0" smtClean="0"/>
                  <a:t>が連続値</a:t>
                </a:r>
                <a:endParaRPr lang="en-US" altLang="ja-JP" sz="280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51520" y="1628800"/>
                <a:ext cx="8712968" cy="4832092"/>
              </a:xfrm>
              <a:prstGeom prst="rect">
                <a:avLst/>
              </a:prstGeom>
              <a:blipFill rotWithShape="1">
                <a:blip r:embed="rId2"/>
                <a:stretch>
                  <a:fillRect l="-1399" t="-1765" b="-201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4</a:t>
            </a:fld>
            <a:endParaRPr kumimoji="1" lang="ja-JP" altLang="en-US"/>
          </a:p>
        </p:txBody>
      </p:sp>
    </p:spTree>
    <p:extLst>
      <p:ext uri="{BB962C8B-B14F-4D97-AF65-F5344CB8AC3E}">
        <p14:creationId xmlns:p14="http://schemas.microsoft.com/office/powerpoint/2010/main" val="75777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23528" y="404664"/>
            <a:ext cx="8424936" cy="619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5</a:t>
            </a:fld>
            <a:endParaRPr kumimoji="1" lang="ja-JP" altLang="en-US"/>
          </a:p>
        </p:txBody>
      </p:sp>
    </p:spTree>
    <p:extLst>
      <p:ext uri="{BB962C8B-B14F-4D97-AF65-F5344CB8AC3E}">
        <p14:creationId xmlns:p14="http://schemas.microsoft.com/office/powerpoint/2010/main" val="154268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07" y="908720"/>
            <a:ext cx="8436661" cy="389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6</a:t>
            </a:fld>
            <a:endParaRPr kumimoji="1" lang="ja-JP" altLang="en-US"/>
          </a:p>
        </p:txBody>
      </p:sp>
    </p:spTree>
    <p:extLst>
      <p:ext uri="{BB962C8B-B14F-4D97-AF65-F5344CB8AC3E}">
        <p14:creationId xmlns:p14="http://schemas.microsoft.com/office/powerpoint/2010/main" val="538577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67544" y="188640"/>
            <a:ext cx="8229600" cy="634082"/>
          </a:xfrm>
        </p:spPr>
        <p:txBody>
          <a:bodyPr>
            <a:noAutofit/>
          </a:bodyPr>
          <a:lstStyle/>
          <a:p>
            <a:r>
              <a:rPr kumimoji="1" lang="ja-JP" altLang="en-US" sz="3600" dirty="0" smtClean="0"/>
              <a:t>１．２　サンプリング定理（１次元）</a:t>
            </a:r>
            <a:r>
              <a:rPr kumimoji="1" lang="en-US" altLang="ja-JP" sz="3600" dirty="0" smtClean="0"/>
              <a:t>pp.3-5</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79512" y="1164134"/>
                <a:ext cx="8964488" cy="5693866"/>
              </a:xfrm>
              <a:prstGeom prst="rect">
                <a:avLst/>
              </a:prstGeom>
              <a:noFill/>
            </p:spPr>
            <p:txBody>
              <a:bodyPr wrap="square" rtlCol="0">
                <a:spAutoFit/>
              </a:bodyPr>
              <a:lstStyle/>
              <a:p>
                <a:pPr marL="285750" indent="-285750">
                  <a:buFont typeface="Arial" pitchFamily="34" charset="0"/>
                  <a:buChar char="•"/>
                </a:pPr>
                <a:r>
                  <a:rPr kumimoji="1" lang="ja-JP" altLang="en-US" sz="2800" dirty="0" smtClean="0"/>
                  <a:t>アナログ画像とディジタル画像の生成　・・・　図</a:t>
                </a:r>
                <a:r>
                  <a:rPr kumimoji="1" lang="en-US" altLang="ja-JP" sz="2800" dirty="0" smtClean="0"/>
                  <a:t>1.2</a:t>
                </a:r>
              </a:p>
              <a:p>
                <a:pPr marL="285750" indent="-285750">
                  <a:buFont typeface="Arial" pitchFamily="34" charset="0"/>
                  <a:buChar char="•"/>
                </a:pPr>
                <a:endParaRPr lang="en-US" altLang="ja-JP" sz="2800" dirty="0"/>
              </a:p>
              <a:p>
                <a:pPr marL="285750" indent="-285750">
                  <a:buFont typeface="Arial" pitchFamily="34" charset="0"/>
                  <a:buChar char="•"/>
                </a:pPr>
                <a:r>
                  <a:rPr kumimoji="1" lang="ja-JP" altLang="en-US" sz="2800" dirty="0" smtClean="0"/>
                  <a:t>空間サンプリング</a:t>
                </a:r>
                <a:endParaRPr kumimoji="1" lang="en-US" altLang="ja-JP" sz="2800" dirty="0" smtClean="0"/>
              </a:p>
              <a:p>
                <a:r>
                  <a:rPr lang="ja-JP" altLang="en-US" sz="2800" dirty="0" smtClean="0"/>
                  <a:t>　　サンプリング間隔　</a:t>
                </a:r>
                <a14:m>
                  <m:oMath xmlns:m="http://schemas.openxmlformats.org/officeDocument/2006/math">
                    <m:r>
                      <a:rPr lang="en-US" altLang="ja-JP" sz="2800" b="0" i="1" smtClean="0">
                        <a:latin typeface="Cambria Math"/>
                      </a:rPr>
                      <m:t>𝑇</m:t>
                    </m:r>
                  </m:oMath>
                </a14:m>
                <a:r>
                  <a:rPr lang="ja-JP" altLang="en-US" sz="2800" dirty="0" smtClean="0"/>
                  <a:t>秒</a:t>
                </a:r>
                <a:r>
                  <a:rPr lang="en-US" altLang="ja-JP" sz="2800" dirty="0" smtClean="0"/>
                  <a:t>(s)</a:t>
                </a:r>
              </a:p>
              <a:p>
                <a:r>
                  <a:rPr lang="en-US" altLang="ja-JP" sz="2800" dirty="0"/>
                  <a:t> </a:t>
                </a:r>
                <a:r>
                  <a:rPr lang="en-US" altLang="ja-JP" sz="2800" dirty="0" smtClean="0"/>
                  <a:t>      </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𝑎</m:t>
                        </m:r>
                      </m:sub>
                    </m:sSub>
                    <m:d>
                      <m:dPr>
                        <m:ctrlPr>
                          <a:rPr lang="en-US" altLang="ja-JP" sz="2800" b="0" i="1" smtClean="0">
                            <a:latin typeface="Cambria Math"/>
                          </a:rPr>
                        </m:ctrlPr>
                      </m:dPr>
                      <m:e>
                        <m:r>
                          <a:rPr lang="en-US" altLang="ja-JP" sz="2800" b="0" i="1" smtClean="0">
                            <a:latin typeface="Cambria Math"/>
                          </a:rPr>
                          <m:t>𝑡</m:t>
                        </m:r>
                      </m:e>
                    </m:d>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𝑎</m:t>
                        </m:r>
                      </m:sub>
                    </m:sSub>
                    <m:d>
                      <m:dPr>
                        <m:ctrlPr>
                          <a:rPr lang="en-US" altLang="ja-JP" sz="2800" b="0" i="1" smtClean="0">
                            <a:latin typeface="Cambria Math"/>
                          </a:rPr>
                        </m:ctrlPr>
                      </m:dPr>
                      <m:e>
                        <m:r>
                          <a:rPr lang="en-US" altLang="ja-JP" sz="2800" b="0" i="1" smtClean="0">
                            <a:latin typeface="Cambria Math"/>
                          </a:rPr>
                          <m:t>𝑛𝑇</m:t>
                        </m:r>
                      </m:e>
                    </m:d>
                    <m:r>
                      <a:rPr lang="en-US" altLang="ja-JP" sz="2800" b="0" i="1" smtClean="0">
                        <a:latin typeface="Cambria Math"/>
                      </a:rPr>
                      <m:t>→</m:t>
                    </m:r>
                    <m:r>
                      <a:rPr lang="en-US" altLang="ja-JP" sz="2800" b="0" i="1" smtClean="0">
                        <a:latin typeface="Cambria Math"/>
                      </a:rPr>
                      <m:t>𝑓</m:t>
                    </m:r>
                    <m:r>
                      <a:rPr lang="en-US" altLang="ja-JP" sz="2800" b="0" i="1" smtClean="0">
                        <a:latin typeface="Cambria Math"/>
                      </a:rPr>
                      <m:t>(</m:t>
                    </m:r>
                    <m:r>
                      <a:rPr lang="en-US" altLang="ja-JP" sz="2800" b="0" i="1" smtClean="0">
                        <a:latin typeface="Cambria Math"/>
                      </a:rPr>
                      <m:t>𝑛</m:t>
                    </m:r>
                    <m:r>
                      <a:rPr lang="en-US" altLang="ja-JP" sz="2800" b="0" i="1" smtClean="0">
                        <a:latin typeface="Cambria Math"/>
                      </a:rPr>
                      <m:t>)</m:t>
                    </m:r>
                  </m:oMath>
                </a14:m>
                <a:r>
                  <a:rPr kumimoji="1" lang="ja-JP" altLang="en-US" sz="2800" dirty="0" smtClean="0"/>
                  <a:t>　・・・　図</a:t>
                </a:r>
                <a:r>
                  <a:rPr kumimoji="1" lang="en-US" altLang="ja-JP" sz="2800" dirty="0" smtClean="0"/>
                  <a:t>1.3</a:t>
                </a:r>
              </a:p>
              <a:p>
                <a:r>
                  <a:rPr lang="en-US" altLang="ja-JP" sz="2800" dirty="0" smtClean="0"/>
                  <a:t>    </a:t>
                </a:r>
                <a:r>
                  <a:rPr lang="ja-JP" altLang="en-US" sz="2800" dirty="0" smtClean="0"/>
                  <a:t>　サンプリング周波数　</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𝑠</m:t>
                        </m:r>
                      </m:sub>
                    </m:sSub>
                    <m:r>
                      <a:rPr lang="en-US" altLang="ja-JP" sz="2800" b="0" i="1" smtClean="0">
                        <a:latin typeface="Cambria Math"/>
                      </a:rPr>
                      <m:t>=1/</m:t>
                    </m:r>
                    <m:r>
                      <a:rPr lang="en-US" altLang="ja-JP" sz="2800" b="0" i="1" smtClean="0">
                        <a:latin typeface="Cambria Math"/>
                      </a:rPr>
                      <m:t>𝑇</m:t>
                    </m:r>
                    <m:r>
                      <a:rPr lang="en-US" altLang="ja-JP" sz="2800" b="0" i="1" smtClean="0">
                        <a:latin typeface="Cambria Math"/>
                      </a:rPr>
                      <m:t>  </m:t>
                    </m:r>
                    <m:r>
                      <a:rPr lang="en-US" altLang="ja-JP" sz="2800" b="0" i="1" smtClean="0">
                        <a:latin typeface="Cambria Math"/>
                      </a:rPr>
                      <m:t>𝐻𝑧</m:t>
                    </m:r>
                  </m:oMath>
                </a14:m>
                <a:endParaRPr lang="en-US" altLang="ja-JP" sz="2800" dirty="0" smtClean="0"/>
              </a:p>
              <a:p>
                <a:endParaRPr lang="en-US" altLang="ja-JP" sz="2800" dirty="0"/>
              </a:p>
              <a:p>
                <a:pPr marL="457200" indent="-457200">
                  <a:buFont typeface="Arial" panose="020B0604020202020204" pitchFamily="34" charset="0"/>
                  <a:buChar char="•"/>
                </a:pPr>
                <a:r>
                  <a:rPr lang="ja-JP" altLang="en-US" sz="2800" dirty="0"/>
                  <a:t>フーリエ変換</a:t>
                </a:r>
                <a:endParaRPr lang="en-US" altLang="ja-JP" sz="2800" dirty="0" smtClean="0"/>
              </a:p>
              <a:p>
                <a:r>
                  <a:rPr kumimoji="1" lang="ja-JP" altLang="en-US" sz="2800" dirty="0" smtClean="0"/>
                  <a:t>　　アナログ信号のフーリエ変換</a:t>
                </a:r>
                <a:endParaRPr kumimoji="1" lang="en-US" altLang="ja-JP" sz="2800" dirty="0" smtClean="0"/>
              </a:p>
              <a:p>
                <a:r>
                  <a:rPr lang="ja-JP" altLang="en-US" sz="2800" dirty="0"/>
                  <a:t>　</a:t>
                </a:r>
                <a:r>
                  <a:rPr lang="ja-JP" altLang="en-US" sz="2800" dirty="0" smtClean="0"/>
                  <a:t>　ディジタル信号のフーリエ変換</a:t>
                </a:r>
                <a:endParaRPr lang="en-US" altLang="ja-JP" sz="2800" dirty="0" smtClean="0"/>
              </a:p>
              <a:p>
                <a:r>
                  <a:rPr lang="en-US" altLang="ja-JP" sz="2800" dirty="0"/>
                  <a:t> </a:t>
                </a:r>
                <a:r>
                  <a:rPr lang="en-US" altLang="ja-JP" sz="2800" dirty="0" smtClean="0"/>
                  <a:t>    </a:t>
                </a:r>
                <a:r>
                  <a:rPr lang="ja-JP" altLang="en-US" sz="2800" dirty="0" smtClean="0"/>
                  <a:t>　　 原信号のスペクトルが</a:t>
                </a:r>
                <a14:m>
                  <m:oMath xmlns:m="http://schemas.openxmlformats.org/officeDocument/2006/math">
                    <m:sSub>
                      <m:sSubPr>
                        <m:ctrlPr>
                          <a:rPr lang="en-US" altLang="ja-JP" sz="2800" b="0" i="1" smtClean="0">
                            <a:latin typeface="Cambria Math"/>
                          </a:rPr>
                        </m:ctrlPr>
                      </m:sSubPr>
                      <m:e>
                        <m:r>
                          <a:rPr lang="en-US" altLang="ja-JP" sz="2800" b="0" i="1" smtClean="0">
                            <a:latin typeface="Cambria Math"/>
                          </a:rPr>
                          <m:t>𝑓</m:t>
                        </m:r>
                      </m:e>
                      <m:sub>
                        <m:r>
                          <a:rPr lang="en-US" altLang="ja-JP" sz="2800" b="0" i="1" smtClean="0">
                            <a:latin typeface="Cambria Math"/>
                          </a:rPr>
                          <m:t>𝑠</m:t>
                        </m:r>
                      </m:sub>
                    </m:sSub>
                  </m:oMath>
                </a14:m>
                <a:r>
                  <a:rPr lang="ja-JP" altLang="en-US" sz="2800" dirty="0" err="1" smtClean="0"/>
                  <a:t>の整</a:t>
                </a:r>
                <a:r>
                  <a:rPr lang="ja-JP" altLang="en-US" sz="2800" dirty="0" smtClean="0"/>
                  <a:t>数倍でくり返す（</a:t>
                </a:r>
                <a:r>
                  <a:rPr kumimoji="1" lang="ja-JP" altLang="en-US" sz="2800" dirty="0" smtClean="0"/>
                  <a:t>図</a:t>
                </a:r>
                <a:r>
                  <a:rPr kumimoji="1" lang="en-US" altLang="ja-JP" sz="2800" dirty="0" smtClean="0"/>
                  <a:t>1.4</a:t>
                </a:r>
                <a:r>
                  <a:rPr kumimoji="1" lang="ja-JP" altLang="en-US" sz="2800" dirty="0" smtClean="0"/>
                  <a:t>）</a:t>
                </a:r>
                <a:endParaRPr kumimoji="1" lang="en-US" altLang="ja-JP" sz="2800" dirty="0" smtClean="0"/>
              </a:p>
              <a:p>
                <a:r>
                  <a:rPr lang="ja-JP" altLang="en-US" sz="2800" dirty="0"/>
                  <a:t>　</a:t>
                </a:r>
                <a:r>
                  <a:rPr lang="ja-JP" altLang="en-US" sz="2800" dirty="0" smtClean="0"/>
                  <a:t>　スペクトルの重なり（折り返し：エイリアシング）</a:t>
                </a:r>
                <a:endParaRPr lang="en-US" altLang="ja-JP" sz="2800" dirty="0" smtClean="0"/>
              </a:p>
              <a:p>
                <a:r>
                  <a:rPr lang="ja-JP" altLang="en-US" sz="2800" dirty="0"/>
                  <a:t>　</a:t>
                </a:r>
                <a:r>
                  <a:rPr lang="ja-JP" altLang="en-US" sz="2800" dirty="0" smtClean="0"/>
                  <a:t>　　　原信号のスペクトルが保存されない．</a:t>
                </a:r>
                <a:r>
                  <a:rPr kumimoji="1" lang="ja-JP" altLang="en-US" dirty="0" smtClean="0"/>
                  <a:t>　　　　　　　　　　　　</a:t>
                </a:r>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79512" y="1164134"/>
                <a:ext cx="8964488" cy="5693866"/>
              </a:xfrm>
              <a:prstGeom prst="rect">
                <a:avLst/>
              </a:prstGeom>
              <a:blipFill rotWithShape="1">
                <a:blip r:embed="rId2"/>
                <a:stretch>
                  <a:fillRect l="-1156" t="-1499" b="-203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F6207CF-F64D-4A7A-BC85-1D4C4F2BFFCA}" type="slidenum">
              <a:rPr kumimoji="1" lang="ja-JP" altLang="en-US" smtClean="0"/>
              <a:t>7</a:t>
            </a:fld>
            <a:endParaRPr kumimoji="1" lang="ja-JP" altLang="en-US"/>
          </a:p>
        </p:txBody>
      </p:sp>
    </p:spTree>
    <p:extLst>
      <p:ext uri="{BB962C8B-B14F-4D97-AF65-F5344CB8AC3E}">
        <p14:creationId xmlns:p14="http://schemas.microsoft.com/office/powerpoint/2010/main" val="349143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737" y="260648"/>
            <a:ext cx="904222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8</a:t>
            </a:fld>
            <a:endParaRPr kumimoji="1" lang="ja-JP" altLang="en-US"/>
          </a:p>
        </p:txBody>
      </p:sp>
    </p:spTree>
    <p:extLst>
      <p:ext uri="{BB962C8B-B14F-4D97-AF65-F5344CB8AC3E}">
        <p14:creationId xmlns:p14="http://schemas.microsoft.com/office/powerpoint/2010/main" val="2529191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70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F6207CF-F64D-4A7A-BC85-1D4C4F2BFFCA}" type="slidenum">
              <a:rPr kumimoji="1" lang="ja-JP" altLang="en-US" smtClean="0"/>
              <a:t>9</a:t>
            </a:fld>
            <a:endParaRPr kumimoji="1" lang="ja-JP" altLang="en-US"/>
          </a:p>
        </p:txBody>
      </p:sp>
    </p:spTree>
    <p:extLst>
      <p:ext uri="{BB962C8B-B14F-4D97-AF65-F5344CB8AC3E}">
        <p14:creationId xmlns:p14="http://schemas.microsoft.com/office/powerpoint/2010/main" val="1795884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668</Words>
  <Application>Microsoft Office PowerPoint</Application>
  <PresentationFormat>画面に合わせる (4:3)</PresentationFormat>
  <Paragraphs>211</Paragraphs>
  <Slides>31</Slides>
  <Notes>1</Notes>
  <HiddenSlides>3</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情報ネットワーク工学</vt:lpstr>
      <vt:lpstr>成績評価</vt:lpstr>
      <vt:lpstr>PowerPoint プレゼンテーション</vt:lpstr>
      <vt:lpstr>１.１　ディジタル画像とアナログ画像　pp.1-2</vt:lpstr>
      <vt:lpstr>PowerPoint プレゼンテーション</vt:lpstr>
      <vt:lpstr>PowerPoint プレゼンテーション</vt:lpstr>
      <vt:lpstr>１．２　サンプリング定理（１次元）pp.3-5</vt:lpstr>
      <vt:lpstr>PowerPoint プレゼンテーション</vt:lpstr>
      <vt:lpstr>PowerPoint プレゼンテーション</vt:lpstr>
      <vt:lpstr>PowerPoint プレゼンテーション</vt:lpstr>
      <vt:lpstr>サンプリング定理（１次元）pp.3-5</vt:lpstr>
      <vt:lpstr>サンプリング定理（２次元）pp.5-6</vt:lpstr>
      <vt:lpstr>PowerPoint プレゼンテーション</vt:lpstr>
      <vt:lpstr>サンプリング定理（２次元）　pp.5-6</vt:lpstr>
      <vt:lpstr>帯域制限と折り返しの影響(1/2)</vt:lpstr>
      <vt:lpstr>帯域制限と折り返しの影響(2/2)</vt:lpstr>
      <vt:lpstr>PowerPoint プレゼンテーション</vt:lpstr>
      <vt:lpstr>量子化　pp.7-9</vt:lpstr>
      <vt:lpstr>PowerPoint プレゼンテーション</vt:lpstr>
      <vt:lpstr>量子化　pp.7-9</vt:lpstr>
      <vt:lpstr>PowerPoint プレゼンテーション</vt:lpstr>
      <vt:lpstr>１．３　ディジタルカラー画像の表現</vt:lpstr>
      <vt:lpstr>ディジタルカラー画像の表現</vt:lpstr>
      <vt:lpstr>PowerPoint プレゼンテーション</vt:lpstr>
      <vt:lpstr>PowerPoint プレゼンテーション</vt:lpstr>
      <vt:lpstr>ディジタルカラー画像のフォーマット</vt:lpstr>
      <vt:lpstr>PowerPoint プレゼンテーション</vt:lpstr>
      <vt:lpstr>PowerPoint プレゼンテーション</vt:lpstr>
      <vt:lpstr>自己紹介</vt:lpstr>
      <vt:lpstr>講義内容</vt:lpstr>
      <vt:lpstr>私語について</vt:lpstr>
    </vt:vector>
  </TitlesOfParts>
  <Company>金沢大学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nakayama</dc:creator>
  <cp:lastModifiedBy>nakayama</cp:lastModifiedBy>
  <cp:revision>57</cp:revision>
  <dcterms:created xsi:type="dcterms:W3CDTF">2012-04-10T07:50:52Z</dcterms:created>
  <dcterms:modified xsi:type="dcterms:W3CDTF">2016-10-15T10:06:42Z</dcterms:modified>
</cp:coreProperties>
</file>