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7" r:id="rId2"/>
    <p:sldId id="269" r:id="rId3"/>
    <p:sldId id="270" r:id="rId4"/>
    <p:sldId id="271" r:id="rId5"/>
  </p:sldIdLst>
  <p:sldSz cx="9144000" cy="6858000" type="screen4x3"/>
  <p:notesSz cx="9144000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8" y="-8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77C452-75C8-4134-841D-4AD46A03912F}" type="datetimeFigureOut">
              <a:rPr kumimoji="1" lang="ja-JP" altLang="en-US" smtClean="0"/>
              <a:t>2014/6/24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92F4DB-D1FA-43C7-BD2C-34384FBDBF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0453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DA5A3-E2D0-4898-BE96-A42CCC7F2134}" type="datetimeFigureOut">
              <a:rPr kumimoji="1" lang="ja-JP" altLang="en-US" smtClean="0"/>
              <a:t>2014/6/24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49ED-96B2-4576-BF48-E8A9C65E93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4741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DA5A3-E2D0-4898-BE96-A42CCC7F2134}" type="datetimeFigureOut">
              <a:rPr kumimoji="1" lang="ja-JP" altLang="en-US" smtClean="0"/>
              <a:t>2014/6/24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49ED-96B2-4576-BF48-E8A9C65E93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5838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DA5A3-E2D0-4898-BE96-A42CCC7F2134}" type="datetimeFigureOut">
              <a:rPr kumimoji="1" lang="ja-JP" altLang="en-US" smtClean="0"/>
              <a:t>2014/6/24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49ED-96B2-4576-BF48-E8A9C65E93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690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DA5A3-E2D0-4898-BE96-A42CCC7F2134}" type="datetimeFigureOut">
              <a:rPr kumimoji="1" lang="ja-JP" altLang="en-US" smtClean="0"/>
              <a:t>2014/6/24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49ED-96B2-4576-BF48-E8A9C65E93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7902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DA5A3-E2D0-4898-BE96-A42CCC7F2134}" type="datetimeFigureOut">
              <a:rPr kumimoji="1" lang="ja-JP" altLang="en-US" smtClean="0"/>
              <a:t>2014/6/24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49ED-96B2-4576-BF48-E8A9C65E93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7489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DA5A3-E2D0-4898-BE96-A42CCC7F2134}" type="datetimeFigureOut">
              <a:rPr kumimoji="1" lang="ja-JP" altLang="en-US" smtClean="0"/>
              <a:t>2014/6/24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49ED-96B2-4576-BF48-E8A9C65E93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817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DA5A3-E2D0-4898-BE96-A42CCC7F2134}" type="datetimeFigureOut">
              <a:rPr kumimoji="1" lang="ja-JP" altLang="en-US" smtClean="0"/>
              <a:t>2014/6/24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49ED-96B2-4576-BF48-E8A9C65E93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480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DA5A3-E2D0-4898-BE96-A42CCC7F2134}" type="datetimeFigureOut">
              <a:rPr kumimoji="1" lang="ja-JP" altLang="en-US" smtClean="0"/>
              <a:t>2014/6/24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49ED-96B2-4576-BF48-E8A9C65E93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4615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DA5A3-E2D0-4898-BE96-A42CCC7F2134}" type="datetimeFigureOut">
              <a:rPr kumimoji="1" lang="ja-JP" altLang="en-US" smtClean="0"/>
              <a:t>2014/6/24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49ED-96B2-4576-BF48-E8A9C65E93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8242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DA5A3-E2D0-4898-BE96-A42CCC7F2134}" type="datetimeFigureOut">
              <a:rPr kumimoji="1" lang="ja-JP" altLang="en-US" smtClean="0"/>
              <a:t>2014/6/24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49ED-96B2-4576-BF48-E8A9C65E93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006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DA5A3-E2D0-4898-BE96-A42CCC7F2134}" type="datetimeFigureOut">
              <a:rPr kumimoji="1" lang="ja-JP" altLang="en-US" smtClean="0"/>
              <a:t>2014/6/24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49ED-96B2-4576-BF48-E8A9C65E93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38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DA5A3-E2D0-4898-BE96-A42CCC7F2134}" type="datetimeFigureOut">
              <a:rPr kumimoji="1" lang="ja-JP" altLang="en-US" smtClean="0"/>
              <a:t>2014/6/24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049ED-96B2-4576-BF48-E8A9C65E93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7774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61123" y="1196752"/>
            <a:ext cx="835292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 smtClean="0"/>
              <a:t>ディジタル通信と信号処理</a:t>
            </a:r>
            <a:endParaRPr kumimoji="1" lang="en-US" altLang="ja-JP" sz="4000" dirty="0" smtClean="0"/>
          </a:p>
          <a:p>
            <a:pPr algn="ctr"/>
            <a:endParaRPr kumimoji="1" lang="en-US" altLang="ja-JP" sz="3600" dirty="0" smtClean="0"/>
          </a:p>
          <a:p>
            <a:pPr algn="ctr"/>
            <a:r>
              <a:rPr kumimoji="1" lang="ja-JP" altLang="en-US" sz="3200" dirty="0" smtClean="0"/>
              <a:t>平成</a:t>
            </a:r>
            <a:r>
              <a:rPr kumimoji="1" lang="ja-JP" altLang="en-US" sz="3200" dirty="0" smtClean="0"/>
              <a:t>２６年６月２４日</a:t>
            </a:r>
            <a:r>
              <a:rPr kumimoji="1" lang="ja-JP" altLang="en-US" sz="3200" dirty="0" smtClean="0"/>
              <a:t>（火）の課題</a:t>
            </a:r>
            <a:endParaRPr kumimoji="1" lang="en-US" altLang="ja-JP" sz="3200" dirty="0" smtClean="0"/>
          </a:p>
          <a:p>
            <a:pPr algn="ctr"/>
            <a:endParaRPr lang="en-US" altLang="ja-JP" sz="3200" dirty="0"/>
          </a:p>
          <a:p>
            <a:r>
              <a:rPr lang="ja-JP" altLang="en-US" sz="2800" dirty="0" smtClean="0"/>
              <a:t>◆レポート締め切り</a:t>
            </a:r>
            <a:r>
              <a:rPr lang="ja-JP" altLang="en-US" sz="2800" dirty="0" smtClean="0"/>
              <a:t>：７月４（</a:t>
            </a:r>
            <a:r>
              <a:rPr lang="ja-JP" altLang="en-US" sz="2800" dirty="0" smtClean="0"/>
              <a:t>金）１７：００</a:t>
            </a:r>
            <a:endParaRPr lang="en-US" altLang="ja-JP" sz="2800" dirty="0" smtClean="0"/>
          </a:p>
          <a:p>
            <a:endParaRPr lang="en-US" altLang="ja-JP" sz="2800" dirty="0" smtClean="0"/>
          </a:p>
          <a:p>
            <a:r>
              <a:rPr lang="ja-JP" altLang="en-US" sz="2800" dirty="0" smtClean="0"/>
              <a:t>◆レポート提出場所：</a:t>
            </a:r>
            <a:endParaRPr lang="en-US" altLang="ja-JP" sz="2800" dirty="0" smtClean="0"/>
          </a:p>
          <a:p>
            <a:r>
              <a:rPr lang="ja-JP" altLang="en-US" sz="2800" dirty="0"/>
              <a:t>　</a:t>
            </a:r>
            <a:r>
              <a:rPr lang="ja-JP" altLang="en-US" sz="2800" dirty="0" smtClean="0"/>
              <a:t>　１号館２階　庶務課前のレポート</a:t>
            </a:r>
            <a:r>
              <a:rPr lang="en-US" altLang="ja-JP" sz="2800" dirty="0" smtClean="0"/>
              <a:t>BOX</a:t>
            </a:r>
          </a:p>
          <a:p>
            <a:r>
              <a:rPr lang="ja-JP" altLang="en-US" sz="2800" dirty="0" smtClean="0">
                <a:solidFill>
                  <a:srgbClr val="FF0000"/>
                </a:solidFill>
              </a:rPr>
              <a:t>　　「</a:t>
            </a:r>
            <a:r>
              <a:rPr lang="ja-JP" altLang="en-US" sz="2800" dirty="0" smtClean="0">
                <a:solidFill>
                  <a:srgbClr val="FF0000"/>
                </a:solidFill>
              </a:rPr>
              <a:t>火曜１限クラス」と「火曜２限クラス」は</a:t>
            </a:r>
            <a:r>
              <a:rPr lang="ja-JP" altLang="en-US" sz="2800" dirty="0" smtClean="0">
                <a:solidFill>
                  <a:srgbClr val="FF0000"/>
                </a:solidFill>
              </a:rPr>
              <a:t>別</a:t>
            </a:r>
            <a:r>
              <a:rPr lang="en-US" altLang="ja-JP" sz="2800" dirty="0" smtClean="0">
                <a:solidFill>
                  <a:srgbClr val="FF0000"/>
                </a:solidFill>
              </a:rPr>
              <a:t>BOX</a:t>
            </a:r>
            <a:endParaRPr lang="en-US" altLang="ja-JP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72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正方形/長方形 1"/>
              <p:cNvSpPr/>
              <p:nvPr/>
            </p:nvSpPr>
            <p:spPr>
              <a:xfrm>
                <a:off x="135638" y="188640"/>
                <a:ext cx="8856984" cy="58501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ja-JP" altLang="en-US" sz="3600" dirty="0" smtClean="0">
                    <a:solidFill>
                      <a:prstClr val="black"/>
                    </a:solidFill>
                    <a:latin typeface="Cambria Math"/>
                  </a:rPr>
                  <a:t>課　題</a:t>
                </a:r>
                <a:endParaRPr lang="en-US" altLang="ja-JP" sz="3600" dirty="0" smtClean="0">
                  <a:solidFill>
                    <a:prstClr val="black"/>
                  </a:solidFill>
                  <a:latin typeface="Cambria Math"/>
                </a:endParaRPr>
              </a:p>
              <a:p>
                <a:pPr lvl="0"/>
                <a:endParaRPr lang="en-US" altLang="ja-JP" sz="2800" dirty="0">
                  <a:solidFill>
                    <a:prstClr val="black"/>
                  </a:solidFill>
                  <a:latin typeface="Cambria Math"/>
                </a:endParaRPr>
              </a:p>
              <a:p>
                <a:pPr marL="514350" lvl="0" indent="-514350">
                  <a:buFont typeface="+mj-lt"/>
                  <a:buAutoNum type="arabicPeriod"/>
                </a:pPr>
                <a:r>
                  <a:rPr lang="ja-JP" altLang="en-US" sz="2800" dirty="0" smtClean="0">
                    <a:solidFill>
                      <a:prstClr val="black"/>
                    </a:solidFill>
                    <a:latin typeface="Cambria Math"/>
                  </a:rPr>
                  <a:t>次のスケーリング係数と零点，極に対する伝達関数の係数を</a:t>
                </a:r>
                <a:r>
                  <a:rPr lang="ja-JP" altLang="en-US" sz="2800" dirty="0">
                    <a:solidFill>
                      <a:prstClr val="black"/>
                    </a:solidFill>
                    <a:latin typeface="Cambria Math"/>
                  </a:rPr>
                  <a:t>手</a:t>
                </a:r>
                <a:r>
                  <a:rPr lang="ja-JP" altLang="en-US" sz="2800" dirty="0" smtClean="0">
                    <a:solidFill>
                      <a:prstClr val="black"/>
                    </a:solidFill>
                    <a:latin typeface="Cambria Math"/>
                  </a:rPr>
                  <a:t>計算で</a:t>
                </a:r>
                <a:r>
                  <a:rPr lang="ja-JP" altLang="en-US" sz="2800" dirty="0" smtClean="0">
                    <a:solidFill>
                      <a:prstClr val="black"/>
                    </a:solidFill>
                    <a:latin typeface="Cambria Math"/>
                  </a:rPr>
                  <a:t>求めよ．</a:t>
                </a:r>
                <a:r>
                  <a:rPr lang="en-US" altLang="ja-JP" sz="2800" dirty="0" smtClean="0">
                    <a:solidFill>
                      <a:prstClr val="black"/>
                    </a:solidFill>
                    <a:latin typeface="Cambria Math"/>
                  </a:rPr>
                  <a:t/>
                </a:r>
                <a:br>
                  <a:rPr lang="en-US" altLang="ja-JP" sz="2800" dirty="0" smtClean="0">
                    <a:solidFill>
                      <a:prstClr val="black"/>
                    </a:solidFill>
                    <a:latin typeface="Cambria Math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altLang="ja-JP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altLang="ja-JP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=1, </m:t>
                    </m:r>
                    <m:d>
                      <m:dPr>
                        <m:ctrlPr>
                          <a:rPr lang="en-US" altLang="ja-JP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sz="28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ja-JP" sz="28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altLang="ja-JP" sz="28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𝑧</m:t>
                            </m:r>
                          </m:sub>
                        </m:sSub>
                        <m:r>
                          <a:rPr lang="en-US" altLang="ja-JP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=1, </m:t>
                        </m:r>
                        <m:sSub>
                          <m:sSubPr>
                            <m:ctrlPr>
                              <a:rPr lang="en-US" altLang="ja-JP" sz="28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ja-JP" sz="28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en-US" altLang="ja-JP" sz="28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𝑧</m:t>
                            </m:r>
                          </m:sub>
                        </m:sSub>
                        <m:r>
                          <a:rPr lang="en-US" altLang="ja-JP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=2</m:t>
                        </m:r>
                      </m:e>
                    </m:d>
                    <m:r>
                      <a:rPr lang="en-US" altLang="ja-JP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, (</m:t>
                    </m:r>
                    <m:sSub>
                      <m:sSubPr>
                        <m:ctrlPr>
                          <a:rPr lang="en-US" altLang="ja-JP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altLang="ja-JP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𝑝</m:t>
                        </m:r>
                      </m:sub>
                    </m:sSub>
                    <m:r>
                      <a:rPr lang="en-US" altLang="ja-JP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=0.7, </m:t>
                    </m:r>
                    <m:sSub>
                      <m:sSubPr>
                        <m:ctrlPr>
                          <a:rPr lang="en-US" altLang="ja-JP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altLang="ja-JP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𝑝</m:t>
                        </m:r>
                      </m:sub>
                    </m:sSub>
                    <m:r>
                      <a:rPr lang="en-US" altLang="ja-JP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=1)</m:t>
                    </m:r>
                  </m:oMath>
                </a14:m>
                <a:endParaRPr lang="en-US" altLang="ja-JP" sz="2800" dirty="0" smtClean="0">
                  <a:solidFill>
                    <a:prstClr val="black"/>
                  </a:solidFill>
                  <a:latin typeface="Cambria Math"/>
                </a:endParaRPr>
              </a:p>
              <a:p>
                <a:pPr marL="514350" lvl="0" indent="-514350">
                  <a:buFont typeface="+mj-lt"/>
                  <a:buAutoNum type="arabicPeriod"/>
                </a:pPr>
                <a:endParaRPr lang="en-US" altLang="ja-JP" sz="2800" dirty="0">
                  <a:solidFill>
                    <a:prstClr val="black"/>
                  </a:solidFill>
                  <a:latin typeface="Cambria Math"/>
                </a:endParaRPr>
              </a:p>
              <a:p>
                <a:pPr marL="514350" lvl="0" indent="-514350">
                  <a:buFont typeface="+mj-lt"/>
                  <a:buAutoNum type="arabicPeriod"/>
                </a:pPr>
                <a:r>
                  <a:rPr lang="ja-JP" altLang="en-US" sz="2800" dirty="0" smtClean="0">
                    <a:solidFill>
                      <a:prstClr val="black"/>
                    </a:solidFill>
                    <a:latin typeface="Cambria Math"/>
                  </a:rPr>
                  <a:t>振幅特性とインパルス応答を求めよ（プログラム）．</a:t>
                </a:r>
                <a:endParaRPr lang="en-US" altLang="ja-JP" sz="2800" dirty="0" smtClean="0">
                  <a:solidFill>
                    <a:prstClr val="black"/>
                  </a:solidFill>
                  <a:latin typeface="Cambria Math"/>
                </a:endParaRPr>
              </a:p>
              <a:p>
                <a:pPr marL="514350" lvl="0" indent="-514350">
                  <a:buFont typeface="+mj-lt"/>
                  <a:buAutoNum type="arabicPeriod"/>
                </a:pPr>
                <a:endParaRPr lang="en-US" altLang="ja-JP" sz="2800" dirty="0">
                  <a:solidFill>
                    <a:prstClr val="black"/>
                  </a:solidFill>
                  <a:latin typeface="Cambria Math"/>
                </a:endParaRPr>
              </a:p>
              <a:p>
                <a:pPr marL="514350" lvl="0" indent="-514350">
                  <a:buFont typeface="+mj-lt"/>
                  <a:buAutoNum type="arabicPeriod"/>
                </a:pPr>
                <a:r>
                  <a:rPr lang="en-US" altLang="ja-JP" sz="2800" b="0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𝑓</m:t>
                    </m:r>
                    <m:r>
                      <a:rPr lang="en-US" altLang="ja-JP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=0, 2, 4 </m:t>
                    </m:r>
                    <m:r>
                      <a:rPr lang="en-US" altLang="ja-JP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𝐻𝑧</m:t>
                    </m:r>
                  </m:oMath>
                </a14:m>
                <a:r>
                  <a:rPr lang="ja-JP" altLang="en-US" sz="2800" dirty="0" smtClean="0">
                    <a:solidFill>
                      <a:prstClr val="black"/>
                    </a:solidFill>
                    <a:latin typeface="Cambria Math"/>
                  </a:rPr>
                  <a:t>における振幅特性を手計算で求め，シミュレーション結果と比較せよ．</a:t>
                </a:r>
                <a:endParaRPr lang="en-US" altLang="ja-JP" sz="2800" dirty="0" smtClean="0">
                  <a:solidFill>
                    <a:prstClr val="black"/>
                  </a:solidFill>
                  <a:latin typeface="Cambria Math"/>
                </a:endParaRPr>
              </a:p>
              <a:p>
                <a:pPr marL="514350" lvl="0" indent="-514350">
                  <a:buFont typeface="+mj-lt"/>
                  <a:buAutoNum type="arabicPeriod"/>
                </a:pPr>
                <a:endParaRPr lang="en-US" altLang="ja-JP" sz="2800" dirty="0">
                  <a:solidFill>
                    <a:prstClr val="black"/>
                  </a:solidFill>
                  <a:latin typeface="Cambria Math"/>
                </a:endParaRPr>
              </a:p>
              <a:p>
                <a:pPr marL="514350" lvl="0" indent="-514350">
                  <a:buFont typeface="+mj-lt"/>
                  <a:buAutoNum type="arabicPeriod"/>
                </a:pPr>
                <a:r>
                  <a:rPr lang="ja-JP" altLang="en-US" sz="2800" dirty="0">
                    <a:solidFill>
                      <a:prstClr val="black"/>
                    </a:solidFill>
                    <a:latin typeface="Cambria Math"/>
                  </a:rPr>
                  <a:t>インパルス</a:t>
                </a:r>
                <a:r>
                  <a:rPr lang="ja-JP" altLang="en-US" sz="2800" dirty="0" smtClean="0">
                    <a:solidFill>
                      <a:prstClr val="black"/>
                    </a:solidFill>
                    <a:latin typeface="Cambria Math"/>
                  </a:rPr>
                  <a:t>応答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h</m:t>
                    </m:r>
                    <m:r>
                      <a:rPr lang="en-US" altLang="ja-JP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(</m:t>
                    </m:r>
                    <m:r>
                      <a:rPr lang="en-US" altLang="ja-JP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𝑛</m:t>
                    </m:r>
                    <m:r>
                      <a:rPr lang="en-US" altLang="ja-JP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ja-JP" altLang="en-US" sz="2800" dirty="0" smtClean="0">
                    <a:solidFill>
                      <a:prstClr val="black"/>
                    </a:solidFill>
                    <a:latin typeface="Cambria Math"/>
                  </a:rPr>
                  <a:t>を手計算により求めよ．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𝑛</m:t>
                    </m:r>
                    <m:r>
                      <a:rPr lang="en-US" altLang="ja-JP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=0∼5</m:t>
                    </m:r>
                  </m:oMath>
                </a14:m>
                <a:r>
                  <a:rPr lang="ja-JP" altLang="en-US" sz="2800" dirty="0" smtClean="0">
                    <a:solidFill>
                      <a:prstClr val="black"/>
                    </a:solidFill>
                    <a:latin typeface="Cambria Math"/>
                  </a:rPr>
                  <a:t>における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h</m:t>
                    </m:r>
                    <m:r>
                      <a:rPr lang="en-US" altLang="ja-JP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(</m:t>
                    </m:r>
                    <m:r>
                      <a:rPr lang="en-US" altLang="ja-JP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𝑛</m:t>
                    </m:r>
                    <m:r>
                      <a:rPr lang="en-US" altLang="ja-JP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ja-JP" altLang="en-US" sz="2800" dirty="0" smtClean="0">
                    <a:solidFill>
                      <a:prstClr val="black"/>
                    </a:solidFill>
                    <a:latin typeface="Cambria Math"/>
                  </a:rPr>
                  <a:t>計算し，シミュレーション結果と比較せよ．</a:t>
                </a:r>
                <a:endParaRPr lang="en-US" altLang="ja-JP" sz="2800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2" name="正方形/長方形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638" y="188640"/>
                <a:ext cx="8856984" cy="5850191"/>
              </a:xfrm>
              <a:prstGeom prst="rect">
                <a:avLst/>
              </a:prstGeom>
              <a:blipFill rotWithShape="1">
                <a:blip r:embed="rId2"/>
                <a:stretch>
                  <a:fillRect l="-1376" t="-1875" r="-4198" b="-145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936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テキスト ボックス 1"/>
              <p:cNvSpPr txBox="1"/>
              <p:nvPr/>
            </p:nvSpPr>
            <p:spPr>
              <a:xfrm>
                <a:off x="179511" y="476672"/>
                <a:ext cx="8711337" cy="5318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Font typeface="+mj-lt"/>
                  <a:buAutoNum type="arabicPeriod" startAt="5"/>
                </a:pPr>
                <a:r>
                  <a:rPr kumimoji="1" lang="ja-JP" altLang="en-US" sz="2800" dirty="0" smtClean="0"/>
                  <a:t>次の入力信号に対する出力信号</a:t>
                </a:r>
                <a14:m>
                  <m:oMath xmlns:m="http://schemas.openxmlformats.org/officeDocument/2006/math">
                    <m:r>
                      <a:rPr kumimoji="1" lang="en-US" altLang="ja-JP" sz="2800" b="0" i="1" smtClean="0">
                        <a:latin typeface="Cambria Math"/>
                      </a:rPr>
                      <m:t>𝑦</m:t>
                    </m:r>
                    <m:r>
                      <a:rPr kumimoji="1" lang="en-US" altLang="ja-JP" sz="2800" b="0" i="1" smtClean="0">
                        <a:latin typeface="Cambria Math"/>
                      </a:rPr>
                      <m:t>(</m:t>
                    </m:r>
                    <m:r>
                      <a:rPr kumimoji="1" lang="en-US" altLang="ja-JP" sz="2800" b="0" i="1" smtClean="0">
                        <a:latin typeface="Cambria Math"/>
                      </a:rPr>
                      <m:t>𝑛</m:t>
                    </m:r>
                    <m:r>
                      <a:rPr kumimoji="1" lang="en-US" altLang="ja-JP" sz="28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kumimoji="1" lang="ja-JP" altLang="en-US" sz="2800" dirty="0" smtClean="0"/>
                  <a:t>を求めよ（プログラム）</a:t>
                </a:r>
                <a:endParaRPr kumimoji="1" lang="en-US" altLang="ja-JP" sz="280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kumimoji="1" lang="en-US" altLang="ja-JP" sz="2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kumimoji="1" lang="en-US" altLang="ja-JP" sz="28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kumimoji="1" lang="en-US" altLang="ja-JP" sz="28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kumimoji="1" lang="en-US" altLang="ja-JP" sz="2800" b="0" i="1" smtClean="0">
                          <a:latin typeface="Cambria Math"/>
                        </a:rPr>
                        <m:t>cos</m:t>
                      </m:r>
                      <m:d>
                        <m:dPr>
                          <m:ctrlPr>
                            <a:rPr kumimoji="1" lang="en-US" altLang="ja-JP" sz="2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kumimoji="1" lang="en-US" altLang="ja-JP" sz="2800" b="0" i="1" smtClean="0">
                              <a:latin typeface="Cambria Math"/>
                            </a:rPr>
                            <m:t>2</m:t>
                          </m:r>
                          <m:r>
                            <a:rPr kumimoji="1" lang="en-US" altLang="ja-JP" sz="2800" b="0" i="1" smtClean="0">
                              <a:latin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kumimoji="1" lang="en-US" altLang="ja-JP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800" b="0" i="1" smtClean="0"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kumimoji="1" lang="en-US" altLang="ja-JP" sz="28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kumimoji="1" lang="en-US" altLang="ja-JP" sz="2800" b="0" i="1" smtClean="0">
                              <a:latin typeface="Cambria Math"/>
                            </a:rPr>
                            <m:t>𝑛𝑇</m:t>
                          </m:r>
                        </m:e>
                      </m:d>
                      <m:r>
                        <a:rPr kumimoji="1" lang="en-US" altLang="ja-JP" sz="2800" b="0" i="1" smtClean="0">
                          <a:latin typeface="Cambria Math"/>
                        </a:rPr>
                        <m:t>+2</m:t>
                      </m:r>
                      <m:r>
                        <m:rPr>
                          <m:sty m:val="p"/>
                        </m:rPr>
                        <a:rPr kumimoji="1" lang="en-US" altLang="ja-JP" sz="2800" b="0" i="1" smtClean="0">
                          <a:latin typeface="Cambria Math"/>
                        </a:rPr>
                        <m:t>cos</m:t>
                      </m:r>
                      <m:d>
                        <m:dPr>
                          <m:ctrlPr>
                            <a:rPr kumimoji="1" lang="en-US" altLang="ja-JP" sz="2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kumimoji="1" lang="en-US" altLang="ja-JP" sz="2800" b="0" i="1" smtClean="0">
                              <a:latin typeface="Cambria Math"/>
                            </a:rPr>
                            <m:t>2</m:t>
                          </m:r>
                          <m:r>
                            <a:rPr kumimoji="1" lang="en-US" altLang="ja-JP" sz="2800" b="0" i="1" smtClean="0">
                              <a:latin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kumimoji="1" lang="en-US" altLang="ja-JP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800" b="0" i="1" smtClean="0"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kumimoji="1" lang="en-US" altLang="ja-JP" sz="28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kumimoji="1" lang="en-US" altLang="ja-JP" sz="2800" b="0" i="1" smtClean="0">
                              <a:latin typeface="Cambria Math"/>
                            </a:rPr>
                            <m:t>𝑛𝑇</m:t>
                          </m:r>
                        </m:e>
                      </m:d>
                    </m:oMath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kumimoji="1" lang="en-US" altLang="ja-JP" sz="2800" b="0" i="1" smtClean="0">
                          <a:latin typeface="Cambria Math"/>
                        </a:rPr>
                        <m:t>=1 </m:t>
                      </m:r>
                      <m:r>
                        <a:rPr kumimoji="1" lang="en-US" altLang="ja-JP" sz="2800" b="0" i="1" smtClean="0">
                          <a:latin typeface="Cambria Math"/>
                        </a:rPr>
                        <m:t>𝐻𝑧</m:t>
                      </m:r>
                      <m:r>
                        <a:rPr kumimoji="1" lang="en-US" altLang="ja-JP" sz="2800" b="0" i="1" smtClean="0">
                          <a:latin typeface="Cambria Math"/>
                        </a:rPr>
                        <m:t>,  </m:t>
                      </m:r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kumimoji="1" lang="en-US" altLang="ja-JP" sz="2800" b="0" i="1" smtClean="0">
                          <a:latin typeface="Cambria Math"/>
                        </a:rPr>
                        <m:t>=2 </m:t>
                      </m:r>
                      <m:r>
                        <a:rPr kumimoji="1" lang="en-US" altLang="ja-JP" sz="2800" b="0" i="1" smtClean="0">
                          <a:latin typeface="Cambria Math"/>
                        </a:rPr>
                        <m:t>𝐻𝑧</m:t>
                      </m:r>
                    </m:oMath>
                  </m:oMathPara>
                </a14:m>
                <a:endParaRPr kumimoji="1" lang="en-US" altLang="ja-JP" sz="2800" dirty="0" smtClean="0"/>
              </a:p>
              <a:p>
                <a:endParaRPr lang="en-US" altLang="ja-JP" sz="2800" dirty="0"/>
              </a:p>
              <a:p>
                <a:pPr marL="514350" indent="-514350">
                  <a:buFont typeface="+mj-lt"/>
                  <a:buAutoNum type="arabicPeriod" startAt="6"/>
                </a:pPr>
                <a:r>
                  <a:rPr kumimoji="1" lang="en-US" altLang="ja-JP" sz="2800" dirty="0" smtClean="0"/>
                  <a:t>5</a:t>
                </a:r>
                <a:r>
                  <a:rPr kumimoji="1" lang="ja-JP" altLang="en-US" sz="2800" dirty="0" smtClean="0"/>
                  <a:t>で求めた出力信号</a:t>
                </a:r>
                <a14:m>
                  <m:oMath xmlns:m="http://schemas.openxmlformats.org/officeDocument/2006/math">
                    <m:r>
                      <a:rPr kumimoji="1" lang="en-US" altLang="ja-JP" sz="2800" b="0" i="1" smtClean="0">
                        <a:latin typeface="Cambria Math"/>
                      </a:rPr>
                      <m:t>𝑦</m:t>
                    </m:r>
                    <m:r>
                      <a:rPr kumimoji="1" lang="en-US" altLang="ja-JP" sz="2800" b="0" i="1" smtClean="0">
                        <a:latin typeface="Cambria Math"/>
                      </a:rPr>
                      <m:t>(</m:t>
                    </m:r>
                    <m:r>
                      <a:rPr kumimoji="1" lang="en-US" altLang="ja-JP" sz="2800" b="0" i="1" smtClean="0">
                        <a:latin typeface="Cambria Math"/>
                      </a:rPr>
                      <m:t>𝑛</m:t>
                    </m:r>
                    <m:r>
                      <a:rPr kumimoji="1" lang="en-US" altLang="ja-JP" sz="28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kumimoji="1" lang="ja-JP" altLang="en-US" sz="2800" dirty="0" smtClean="0"/>
                  <a:t>の過渡応答と</a:t>
                </a:r>
                <a:r>
                  <a:rPr kumimoji="1" lang="en-US" altLang="ja-JP" sz="2800" dirty="0" smtClean="0"/>
                  <a:t>2</a:t>
                </a:r>
                <a:r>
                  <a:rPr kumimoji="1" lang="ja-JP" altLang="en-US" sz="2800" dirty="0" smtClean="0"/>
                  <a:t>で求めたインパルス応答の関係を調べよ．</a:t>
                </a:r>
                <a:r>
                  <a:rPr kumimoji="1" lang="en-US" altLang="ja-JP" sz="2800" dirty="0" smtClean="0"/>
                  <a:t/>
                </a:r>
                <a:br>
                  <a:rPr kumimoji="1" lang="en-US" altLang="ja-JP" sz="2800" dirty="0" smtClean="0"/>
                </a:br>
                <a:r>
                  <a:rPr kumimoji="1" lang="ja-JP" altLang="en-US" sz="2800" dirty="0" smtClean="0"/>
                  <a:t>（参考）インパルス応答の長さ＝過渡応答の長さ</a:t>
                </a:r>
                <a:endParaRPr kumimoji="1" lang="en-US" altLang="ja-JP" sz="2800" dirty="0" smtClean="0"/>
              </a:p>
              <a:p>
                <a:pPr marL="514350" indent="-514350">
                  <a:buFont typeface="+mj-lt"/>
                  <a:buAutoNum type="arabicPeriod" startAt="6"/>
                </a:pPr>
                <a:endParaRPr lang="en-US" altLang="ja-JP" sz="2800" dirty="0"/>
              </a:p>
              <a:p>
                <a:pPr marL="514350" indent="-514350">
                  <a:buFont typeface="+mj-lt"/>
                  <a:buAutoNum type="arabicPeriod" startAt="6"/>
                </a:pPr>
                <a:r>
                  <a:rPr kumimoji="1" lang="ja-JP" altLang="en-US" sz="2800" dirty="0" smtClean="0"/>
                  <a:t>振幅特性が</a:t>
                </a:r>
                <a14:m>
                  <m:oMath xmlns:m="http://schemas.openxmlformats.org/officeDocument/2006/math">
                    <m:r>
                      <a:rPr kumimoji="1" lang="en-US" altLang="ja-JP" sz="2800" b="0" i="1" smtClean="0">
                        <a:latin typeface="Cambria Math"/>
                      </a:rPr>
                      <m:t>𝑓</m:t>
                    </m:r>
                    <m:r>
                      <a:rPr kumimoji="1" lang="en-US" altLang="ja-JP" sz="2800" b="0" i="1" smtClean="0">
                        <a:latin typeface="Cambria Math"/>
                      </a:rPr>
                      <m:t>=0</m:t>
                    </m:r>
                    <m:r>
                      <a:rPr kumimoji="1" lang="en-US" altLang="ja-JP" sz="2800" b="0" i="1" smtClean="0">
                        <a:latin typeface="Cambria Math"/>
                      </a:rPr>
                      <m:t>𝐻𝑧</m:t>
                    </m:r>
                  </m:oMath>
                </a14:m>
                <a:r>
                  <a:rPr kumimoji="1" lang="ja-JP" altLang="en-US" sz="2800" dirty="0" smtClean="0"/>
                  <a:t>で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kumimoji="1" lang="en-US" altLang="ja-JP" sz="2800" b="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kumimoji="1" lang="en-US" altLang="ja-JP" sz="2800" b="0" i="1" dirty="0" smtClean="0">
                            <a:latin typeface="Cambria Math"/>
                          </a:rPr>
                          <m:t>𝐻</m:t>
                        </m:r>
                        <m:d>
                          <m:dPr>
                            <m:ctrlPr>
                              <a:rPr kumimoji="1" lang="en-US" altLang="ja-JP" sz="2800" b="0" i="1" dirty="0" smtClean="0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kumimoji="1" lang="en-US" altLang="ja-JP" sz="2800" b="0" i="1" dirty="0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kumimoji="1" lang="en-US" altLang="ja-JP" sz="2800" b="0" i="1" dirty="0" smtClean="0">
                                    <a:latin typeface="Cambria Math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kumimoji="1" lang="en-US" altLang="ja-JP" sz="2800" b="0" i="1" dirty="0" smtClean="0">
                                    <a:latin typeface="Cambria Math"/>
                                  </a:rPr>
                                  <m:t>𝑗</m:t>
                                </m:r>
                                <m:r>
                                  <a:rPr kumimoji="1" lang="en-US" altLang="ja-JP" sz="2800" b="0" i="1" dirty="0" smtClean="0">
                                    <a:latin typeface="Cambria Math"/>
                                  </a:rPr>
                                  <m:t>𝜔</m:t>
                                </m:r>
                              </m:sup>
                            </m:sSup>
                          </m:e>
                        </m:d>
                      </m:e>
                    </m:d>
                    <m:r>
                      <a:rPr kumimoji="1" lang="en-US" altLang="ja-JP" sz="2800" b="0" i="1" dirty="0" smtClean="0">
                        <a:latin typeface="Cambria Math"/>
                      </a:rPr>
                      <m:t>=1</m:t>
                    </m:r>
                  </m:oMath>
                </a14:m>
                <a:r>
                  <a:rPr kumimoji="1" lang="ja-JP" altLang="en-US" sz="2800" dirty="0" smtClean="0"/>
                  <a:t>となるようにスケーリング係数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en-US" altLang="ja-JP" sz="2800" b="0" i="1" smtClean="0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kumimoji="1" lang="en-US" altLang="ja-JP" sz="2800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kumimoji="1" lang="ja-JP" altLang="en-US" sz="2800" dirty="0" smtClean="0"/>
                  <a:t>を調整せよ．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en-US" altLang="ja-JP" sz="2800" b="0" i="1" smtClean="0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kumimoji="1" lang="en-US" altLang="ja-JP" sz="2800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kumimoji="1" lang="ja-JP" altLang="en-US" sz="2800" dirty="0" smtClean="0"/>
                  <a:t>の値と調整後の振幅特性（グラフ）を示すこと．</a:t>
                </a:r>
                <a:endParaRPr kumimoji="1" lang="ja-JP" altLang="en-US" sz="2800" dirty="0"/>
              </a:p>
            </p:txBody>
          </p:sp>
        </mc:Choice>
        <mc:Fallback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1" y="476672"/>
                <a:ext cx="8711337" cy="5318444"/>
              </a:xfrm>
              <a:prstGeom prst="rect">
                <a:avLst/>
              </a:prstGeom>
              <a:blipFill rotWithShape="1">
                <a:blip r:embed="rId2"/>
                <a:stretch>
                  <a:fillRect l="-1400" t="-1375" b="-17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6614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テキスト ボックス 1"/>
              <p:cNvSpPr txBox="1"/>
              <p:nvPr/>
            </p:nvSpPr>
            <p:spPr>
              <a:xfrm>
                <a:off x="179512" y="332656"/>
                <a:ext cx="8784976" cy="58243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Font typeface="+mj-lt"/>
                  <a:buAutoNum type="arabicPeriod" startAt="8"/>
                </a:pPr>
                <a:r>
                  <a:rPr kumimoji="1" lang="ja-JP" altLang="en-US" sz="2800" dirty="0" smtClean="0"/>
                  <a:t>入力信号</a:t>
                </a:r>
                <a14:m>
                  <m:oMath xmlns:m="http://schemas.openxmlformats.org/officeDocument/2006/math">
                    <m:r>
                      <a:rPr kumimoji="1" lang="en-US" altLang="ja-JP" sz="2800" b="0" i="1" smtClean="0">
                        <a:latin typeface="Cambria Math"/>
                      </a:rPr>
                      <m:t>𝑥</m:t>
                    </m:r>
                    <m:r>
                      <a:rPr kumimoji="1" lang="en-US" altLang="ja-JP" sz="2800" b="0" i="1" smtClean="0">
                        <a:latin typeface="Cambria Math"/>
                      </a:rPr>
                      <m:t>(</m:t>
                    </m:r>
                    <m:r>
                      <a:rPr kumimoji="1" lang="en-US" altLang="ja-JP" sz="2800" b="0" i="1" smtClean="0">
                        <a:latin typeface="Cambria Math"/>
                      </a:rPr>
                      <m:t>𝑛</m:t>
                    </m:r>
                    <m:r>
                      <a:rPr kumimoji="1" lang="en-US" altLang="ja-JP" sz="28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kumimoji="1" lang="ja-JP" altLang="en-US" sz="2800" dirty="0" smtClean="0"/>
                  <a:t>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2800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en-US" altLang="ja-JP" sz="2800" b="0" i="1" dirty="0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kumimoji="1" lang="en-US" altLang="ja-JP" sz="2800" b="0" i="1" dirty="0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kumimoji="1" lang="en-US" altLang="ja-JP" sz="2800" b="0" i="1" dirty="0" smtClean="0">
                        <a:latin typeface="Cambria Math"/>
                      </a:rPr>
                      <m:t>=1</m:t>
                    </m:r>
                    <m:r>
                      <a:rPr kumimoji="1" lang="en-US" altLang="ja-JP" sz="2800" b="0" i="1" dirty="0" smtClean="0">
                        <a:latin typeface="Cambria Math"/>
                      </a:rPr>
                      <m:t>𝐻𝑧</m:t>
                    </m:r>
                    <m:r>
                      <a:rPr kumimoji="1" lang="en-US" altLang="ja-JP" sz="2800" b="0" i="1" dirty="0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kumimoji="1" lang="en-US" altLang="ja-JP" sz="2800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en-US" altLang="ja-JP" sz="2800" b="0" i="1" dirty="0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kumimoji="1" lang="en-US" altLang="ja-JP" sz="2800" b="0" i="1" dirty="0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kumimoji="1" lang="en-US" altLang="ja-JP" sz="2800" b="0" i="1" dirty="0" smtClean="0">
                        <a:latin typeface="Cambria Math"/>
                      </a:rPr>
                      <m:t>=2.4</m:t>
                    </m:r>
                    <m:r>
                      <a:rPr kumimoji="1" lang="en-US" altLang="ja-JP" sz="2800" b="0" i="1" dirty="0" smtClean="0">
                        <a:latin typeface="Cambria Math"/>
                      </a:rPr>
                      <m:t>𝐻𝑧</m:t>
                    </m:r>
                  </m:oMath>
                </a14:m>
                <a:r>
                  <a:rPr kumimoji="1" lang="ja-JP" altLang="en-US" sz="2800" dirty="0" smtClean="0"/>
                  <a:t>の周波数成分からなるものとする．</a:t>
                </a:r>
                <a14:m>
                  <m:oMath xmlns:m="http://schemas.openxmlformats.org/officeDocument/2006/math">
                    <m:r>
                      <a:rPr kumimoji="1" lang="en-US" altLang="ja-JP" sz="2800" b="0" i="1" smtClean="0">
                        <a:latin typeface="Cambria Math"/>
                      </a:rPr>
                      <m:t>𝐻</m:t>
                    </m:r>
                    <m:r>
                      <a:rPr kumimoji="1" lang="en-US" altLang="ja-JP" sz="2800" b="0" i="1" smtClean="0">
                        <a:latin typeface="Cambria Math"/>
                      </a:rPr>
                      <m:t>(</m:t>
                    </m:r>
                    <m:r>
                      <a:rPr kumimoji="1" lang="en-US" altLang="ja-JP" sz="2800" b="0" i="1" smtClean="0">
                        <a:latin typeface="Cambria Math"/>
                      </a:rPr>
                      <m:t>𝑧</m:t>
                    </m:r>
                    <m:r>
                      <a:rPr kumimoji="1" lang="en-US" altLang="ja-JP" sz="28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kumimoji="1" lang="ja-JP" altLang="en-US" sz="2800" dirty="0" smtClean="0"/>
                  <a:t>を通すことにより，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en-US" altLang="ja-JP" sz="28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kumimoji="1" lang="en-US" altLang="ja-JP" sz="2800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kumimoji="1" lang="ja-JP" altLang="en-US" sz="2800" dirty="0" smtClean="0"/>
                  <a:t>成分を２倍にし，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en-US" altLang="ja-JP" sz="28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kumimoji="1" lang="en-US" altLang="ja-JP" sz="2800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kumimoji="1" lang="ja-JP" altLang="en-US" sz="2800" dirty="0" smtClean="0"/>
                  <a:t>成分を阻止したい．伝達関数</a:t>
                </a:r>
                <a14:m>
                  <m:oMath xmlns:m="http://schemas.openxmlformats.org/officeDocument/2006/math">
                    <m:r>
                      <a:rPr kumimoji="1" lang="en-US" altLang="ja-JP" sz="2800" b="0" i="1" smtClean="0">
                        <a:latin typeface="Cambria Math"/>
                      </a:rPr>
                      <m:t>𝐻</m:t>
                    </m:r>
                    <m:r>
                      <a:rPr kumimoji="1" lang="en-US" altLang="ja-JP" sz="2800" b="0" i="1" smtClean="0">
                        <a:latin typeface="Cambria Math"/>
                      </a:rPr>
                      <m:t>(</m:t>
                    </m:r>
                    <m:r>
                      <a:rPr kumimoji="1" lang="en-US" altLang="ja-JP" sz="2800" b="0" i="1" smtClean="0">
                        <a:latin typeface="Cambria Math"/>
                      </a:rPr>
                      <m:t>𝑧</m:t>
                    </m:r>
                    <m:r>
                      <a:rPr kumimoji="1" lang="en-US" altLang="ja-JP" sz="28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kumimoji="1" lang="ja-JP" altLang="en-US" sz="2800" dirty="0" smtClean="0"/>
                  <a:t>を設計せよ（</a:t>
                </a:r>
                <a14:m>
                  <m:oMath xmlns:m="http://schemas.openxmlformats.org/officeDocument/2006/math">
                    <m:r>
                      <a:rPr kumimoji="1" lang="en-US" altLang="ja-JP" sz="2800" b="0" i="1" smtClean="0">
                        <a:latin typeface="Cambria Math"/>
                      </a:rPr>
                      <m:t>𝐻</m:t>
                    </m:r>
                    <m:r>
                      <a:rPr kumimoji="1" lang="en-US" altLang="ja-JP" sz="2800" b="0" i="1" smtClean="0">
                        <a:latin typeface="Cambria Math"/>
                      </a:rPr>
                      <m:t>(</m:t>
                    </m:r>
                    <m:r>
                      <a:rPr kumimoji="1" lang="en-US" altLang="ja-JP" sz="2800" b="0" i="1" smtClean="0">
                        <a:latin typeface="Cambria Math"/>
                      </a:rPr>
                      <m:t>𝑧</m:t>
                    </m:r>
                    <m:r>
                      <a:rPr kumimoji="1" lang="en-US" altLang="ja-JP" sz="28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kumimoji="1" lang="ja-JP" altLang="en-US" sz="2800" dirty="0" smtClean="0"/>
                  <a:t>の係数を数値で示す）．（プログラム）．</a:t>
                </a:r>
                <a:r>
                  <a:rPr kumimoji="1" lang="en-US" altLang="ja-JP" sz="2800" dirty="0" smtClean="0"/>
                  <a:t/>
                </a:r>
                <a:br>
                  <a:rPr kumimoji="1" lang="en-US" altLang="ja-JP" sz="2800" dirty="0" smtClean="0"/>
                </a:br>
                <a:r>
                  <a:rPr lang="ja-JP" altLang="en-US" sz="2800" dirty="0" smtClean="0"/>
                  <a:t>但し，極は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altLang="ja-JP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sz="2800" b="0" i="1" smtClean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altLang="ja-JP" sz="2800" b="0" i="1" smtClean="0">
                            <a:latin typeface="Cambria Math"/>
                          </a:rPr>
                          <m:t>𝑝</m:t>
                        </m:r>
                      </m:sub>
                    </m:sSub>
                    <m:r>
                      <a:rPr lang="en-US" altLang="ja-JP" sz="2800" b="0" i="1" smtClean="0">
                        <a:latin typeface="Cambria Math"/>
                      </a:rPr>
                      <m:t>=0.8, </m:t>
                    </m:r>
                    <m:sSub>
                      <m:sSubPr>
                        <m:ctrlPr>
                          <a:rPr lang="en-US" altLang="ja-JP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sz="28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altLang="ja-JP" sz="2800" b="0" i="1" smtClean="0">
                            <a:latin typeface="Cambria Math"/>
                          </a:rPr>
                          <m:t>𝑝</m:t>
                        </m:r>
                      </m:sub>
                    </m:sSub>
                    <m:r>
                      <a:rPr lang="en-US" altLang="ja-JP" sz="2800" b="0" i="1" smtClean="0">
                        <a:latin typeface="Cambria Math"/>
                      </a:rPr>
                      <m:t>=1.2</m:t>
                    </m:r>
                    <m:r>
                      <a:rPr lang="en-US" altLang="ja-JP" sz="2800" b="0" i="1" smtClean="0">
                        <a:latin typeface="Cambria Math"/>
                      </a:rPr>
                      <m:t>𝐻𝑧</m:t>
                    </m:r>
                    <m:r>
                      <a:rPr lang="en-US" altLang="ja-JP" sz="28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kumimoji="1" lang="ja-JP" altLang="en-US" sz="2800" dirty="0" smtClean="0"/>
                  <a:t>とする．</a:t>
                </a:r>
                <a:r>
                  <a:rPr kumimoji="1" lang="en-US" altLang="ja-JP" sz="2800" dirty="0" smtClean="0"/>
                  <a:t/>
                </a:r>
                <a:br>
                  <a:rPr kumimoji="1" lang="en-US" altLang="ja-JP" sz="2800" dirty="0" smtClean="0"/>
                </a:br>
                <a:r>
                  <a:rPr kumimoji="1" lang="ja-JP" altLang="en-US" sz="2800" dirty="0" smtClean="0"/>
                  <a:t>･零点は阻止したい周波数の単位円上（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en-US" altLang="ja-JP" sz="2800" b="0" i="1" smtClean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kumimoji="1" lang="en-US" altLang="ja-JP" sz="2800" b="0" i="1" smtClean="0">
                            <a:latin typeface="Cambria Math"/>
                          </a:rPr>
                          <m:t>𝑧</m:t>
                        </m:r>
                      </m:sub>
                    </m:sSub>
                    <m:r>
                      <a:rPr kumimoji="1" lang="en-US" altLang="ja-JP" sz="2800" b="0" i="1" smtClean="0">
                        <a:latin typeface="Cambria Math"/>
                      </a:rPr>
                      <m:t>=1</m:t>
                    </m:r>
                  </m:oMath>
                </a14:m>
                <a:r>
                  <a:rPr kumimoji="1" lang="ja-JP" altLang="en-US" sz="2800" dirty="0" smtClean="0"/>
                  <a:t>）に置く．</a:t>
                </a:r>
                <a:r>
                  <a:rPr kumimoji="1" lang="en-US" altLang="ja-JP" sz="2800" dirty="0" smtClean="0"/>
                  <a:t/>
                </a:r>
                <a:br>
                  <a:rPr kumimoji="1" lang="en-US" altLang="ja-JP" sz="2800" dirty="0" smtClean="0"/>
                </a:br>
                <a:r>
                  <a:rPr kumimoji="1" lang="ja-JP" altLang="en-US" sz="2800" dirty="0" smtClean="0"/>
                  <a:t>･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en-US" altLang="ja-JP" sz="2800" b="0" i="1" smtClean="0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kumimoji="1" lang="en-US" altLang="ja-JP" sz="2800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kumimoji="1" lang="ja-JP" altLang="en-US" sz="2800" dirty="0" smtClean="0"/>
                  <a:t>は，先ず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en-US" altLang="ja-JP" sz="2800" b="0" i="1" smtClean="0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kumimoji="1" lang="en-US" altLang="ja-JP" sz="2800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kumimoji="1" lang="en-US" altLang="ja-JP" sz="2800" b="0" i="1" smtClean="0">
                        <a:latin typeface="Cambria Math"/>
                      </a:rPr>
                      <m:t>=1</m:t>
                    </m:r>
                  </m:oMath>
                </a14:m>
                <a:r>
                  <a:rPr kumimoji="1" lang="ja-JP" altLang="en-US" sz="2800" dirty="0" smtClean="0"/>
                  <a:t>として振幅特性を計算し，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en-US" altLang="ja-JP" sz="28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kumimoji="1" lang="en-US" altLang="ja-JP" sz="2800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kumimoji="1" lang="ja-JP" altLang="en-US" sz="2800" dirty="0" smtClean="0"/>
                  <a:t>における振幅特性を調べる．その値が２となるように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en-US" altLang="ja-JP" sz="2800" b="0" i="1" smtClean="0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kumimoji="1" lang="en-US" altLang="ja-JP" sz="2800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kumimoji="1" lang="ja-JP" altLang="en-US" sz="2800" dirty="0" smtClean="0"/>
                  <a:t>を調整する．</a:t>
                </a:r>
                <a:endParaRPr kumimoji="1" lang="en-US" altLang="ja-JP" sz="2800" dirty="0" smtClean="0"/>
              </a:p>
              <a:p>
                <a:pPr marL="514350" indent="-514350">
                  <a:buFont typeface="+mj-lt"/>
                  <a:buAutoNum type="arabicPeriod" startAt="8"/>
                </a:pPr>
                <a:endParaRPr lang="en-US" altLang="ja-JP" sz="2800" dirty="0"/>
              </a:p>
              <a:p>
                <a:pPr marL="514350" indent="-514350">
                  <a:buFont typeface="+mj-lt"/>
                  <a:buAutoNum type="arabicPeriod" startAt="8"/>
                </a:pPr>
                <a:r>
                  <a:rPr kumimoji="1" lang="ja-JP" altLang="en-US" sz="2800" dirty="0" smtClean="0"/>
                  <a:t>極の大きさ（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en-US" altLang="ja-JP" sz="2800" b="0" i="1" smtClean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kumimoji="1" lang="en-US" altLang="ja-JP" sz="2800" b="0" i="1" smtClean="0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kumimoji="1" lang="ja-JP" altLang="en-US" sz="2800" dirty="0" smtClean="0"/>
                  <a:t>）を変えてシステムの安定性を調べよ．</a:t>
                </a:r>
                <a:r>
                  <a:rPr kumimoji="1" lang="en-US" altLang="ja-JP" sz="2800" dirty="0" smtClean="0"/>
                  <a:t/>
                </a:r>
                <a:br>
                  <a:rPr kumimoji="1" lang="en-US" altLang="ja-JP" sz="2800" dirty="0" smtClean="0"/>
                </a:br>
                <a:r>
                  <a:rPr kumimoji="1" lang="ja-JP" altLang="en-US" sz="2800" dirty="0" smtClean="0"/>
                  <a:t>システムが安定である条件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kumimoji="1" lang="en-US" altLang="ja-JP" sz="2800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en-US" altLang="ja-JP" sz="2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sz="2800" b="0" i="1" smtClean="0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kumimoji="1" lang="en-US" altLang="ja-JP" sz="2800" b="0" i="1" smtClean="0"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</m:e>
                    </m:d>
                    <m:r>
                      <a:rPr kumimoji="1" lang="en-US" altLang="ja-JP" sz="2800" b="0" i="1" smtClean="0">
                        <a:latin typeface="Cambria Math"/>
                      </a:rPr>
                      <m:t>&lt;1</m:t>
                    </m:r>
                  </m:oMath>
                </a14:m>
                <a:r>
                  <a:rPr kumimoji="1" lang="ja-JP" altLang="en-US" sz="2800" dirty="0" smtClean="0"/>
                  <a:t>をシミュレーションにより検証する．</a:t>
                </a:r>
                <a:endParaRPr kumimoji="1" lang="ja-JP" altLang="en-US" sz="2800" dirty="0"/>
              </a:p>
            </p:txBody>
          </p:sp>
        </mc:Choice>
        <mc:Fallback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332656"/>
                <a:ext cx="8784976" cy="5824351"/>
              </a:xfrm>
              <a:prstGeom prst="rect">
                <a:avLst/>
              </a:prstGeom>
              <a:blipFill rotWithShape="1">
                <a:blip r:embed="rId2"/>
                <a:stretch>
                  <a:fillRect l="-1387" t="-1257" r="-4092" b="-157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0545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1677</TotalTime>
  <Words>161</Words>
  <Application>Microsoft Office PowerPoint</Application>
  <PresentationFormat>画面に合わせる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金沢大学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nakayama</dc:creator>
  <cp:lastModifiedBy>nakayama</cp:lastModifiedBy>
  <cp:revision>64</cp:revision>
  <dcterms:created xsi:type="dcterms:W3CDTF">2014-04-21T12:09:35Z</dcterms:created>
  <dcterms:modified xsi:type="dcterms:W3CDTF">2014-06-23T22:11:47Z</dcterms:modified>
</cp:coreProperties>
</file>