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69" r:id="rId3"/>
    <p:sldId id="270" r:id="rId4"/>
    <p:sldId id="271" r:id="rId5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7C452-75C8-4134-841D-4AD46A03912F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F4DB-D1FA-43C7-BD2C-34384FBDB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04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4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3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69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9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48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1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48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1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2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00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A5A3-E2D0-4898-BE96-A42CCC7F2134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49ED-96B2-4576-BF48-E8A9C65E9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77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1123" y="1196752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ディジタル通信と信号処理</a:t>
            </a:r>
            <a:endParaRPr kumimoji="1" lang="en-US" altLang="ja-JP" sz="4000" dirty="0" smtClean="0"/>
          </a:p>
          <a:p>
            <a:pPr algn="ctr"/>
            <a:endParaRPr kumimoji="1" lang="en-US" altLang="ja-JP" sz="3600" dirty="0" smtClean="0"/>
          </a:p>
          <a:p>
            <a:pPr algn="ctr"/>
            <a:r>
              <a:rPr kumimoji="1" lang="ja-JP" altLang="en-US" sz="3200" dirty="0" smtClean="0"/>
              <a:t>平成</a:t>
            </a:r>
            <a:r>
              <a:rPr kumimoji="1" lang="ja-JP" altLang="en-US" sz="3200" dirty="0" smtClean="0"/>
              <a:t>２６年６月２４日</a:t>
            </a:r>
            <a:r>
              <a:rPr kumimoji="1" lang="ja-JP" altLang="en-US" sz="3200" dirty="0" smtClean="0"/>
              <a:t>（火）の課題</a:t>
            </a:r>
            <a:endParaRPr kumimoji="1" lang="en-US" altLang="ja-JP" sz="3200" dirty="0" smtClean="0"/>
          </a:p>
          <a:p>
            <a:pPr algn="ctr"/>
            <a:endParaRPr lang="en-US" altLang="ja-JP" sz="3200" dirty="0"/>
          </a:p>
          <a:p>
            <a:r>
              <a:rPr lang="ja-JP" altLang="en-US" sz="2800" dirty="0" smtClean="0"/>
              <a:t>◆レポート締め切り</a:t>
            </a:r>
            <a:r>
              <a:rPr lang="ja-JP" altLang="en-US" sz="2800" dirty="0" smtClean="0"/>
              <a:t>：７月４（</a:t>
            </a:r>
            <a:r>
              <a:rPr lang="ja-JP" altLang="en-US" sz="2800" dirty="0" smtClean="0"/>
              <a:t>金）１７：００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◆レポート提出場所：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１号館２階　庶務課前のレポート</a:t>
            </a:r>
            <a:r>
              <a:rPr lang="en-US" altLang="ja-JP" sz="2800" dirty="0" smtClean="0"/>
              <a:t>BOX</a:t>
            </a: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　　「</a:t>
            </a:r>
            <a:r>
              <a:rPr lang="ja-JP" altLang="en-US" sz="2800" dirty="0" smtClean="0">
                <a:solidFill>
                  <a:srgbClr val="FF0000"/>
                </a:solidFill>
              </a:rPr>
              <a:t>火曜１限クラス」と「火曜２限クラス」は</a:t>
            </a:r>
            <a:r>
              <a:rPr lang="ja-JP" altLang="en-US" sz="2800" dirty="0" smtClean="0">
                <a:solidFill>
                  <a:srgbClr val="FF0000"/>
                </a:solidFill>
              </a:rPr>
              <a:t>別</a:t>
            </a:r>
            <a:r>
              <a:rPr lang="en-US" altLang="ja-JP" sz="2800" dirty="0" smtClean="0">
                <a:solidFill>
                  <a:srgbClr val="FF0000"/>
                </a:solidFill>
              </a:rPr>
              <a:t>BOX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正方形/長方形 1"/>
              <p:cNvSpPr/>
              <p:nvPr/>
            </p:nvSpPr>
            <p:spPr>
              <a:xfrm>
                <a:off x="135638" y="188640"/>
                <a:ext cx="8856984" cy="58501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ja-JP" altLang="en-US" sz="3600" dirty="0" smtClean="0">
                    <a:solidFill>
                      <a:prstClr val="black"/>
                    </a:solidFill>
                    <a:latin typeface="Cambria Math"/>
                  </a:rPr>
                  <a:t>課　題</a:t>
                </a:r>
                <a:endParaRPr lang="en-US" altLang="ja-JP" sz="36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endParaRPr lang="en-US" altLang="ja-JP" sz="2800" dirty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次のスケーリング係数と零点，極に対する伝達関数の係数を</a:t>
                </a:r>
                <a:r>
                  <a:rPr lang="ja-JP" altLang="en-US" sz="2800" dirty="0">
                    <a:solidFill>
                      <a:prstClr val="black"/>
                    </a:solidFill>
                    <a:latin typeface="Cambria Math"/>
                  </a:rPr>
                  <a:t>手</a:t>
                </a:r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計算で</a:t>
                </a:r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求めよ．</a:t>
                </a:r>
                <a:r>
                  <a:rPr lang="en-US" altLang="ja-JP" sz="2800" dirty="0" smtClean="0">
                    <a:solidFill>
                      <a:prstClr val="black"/>
                    </a:solidFill>
                    <a:latin typeface="Cambria Math"/>
                  </a:rPr>
                  <a:t/>
                </a:r>
                <a:br>
                  <a:rPr lang="en-US" altLang="ja-JP" sz="2800" dirty="0" smtClean="0">
                    <a:solidFill>
                      <a:prstClr val="black"/>
                    </a:solidFill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=1, </m:t>
                    </m:r>
                    <m:d>
                      <m:dPr>
                        <m:ctrlP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=1, </m:t>
                        </m:r>
                        <m:sSub>
                          <m:sSubPr>
                            <m:ctrlPr>
                              <a:rPr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, (</m:t>
                    </m:r>
                    <m:sSub>
                      <m:sSubPr>
                        <m:ctrlP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=0.7, </m:t>
                    </m:r>
                    <m:sSub>
                      <m:sSubPr>
                        <m:ctrlP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=1)</m:t>
                    </m:r>
                  </m:oMath>
                </a14:m>
                <a:endParaRPr lang="en-US" altLang="ja-JP" sz="28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endParaRPr lang="en-US" altLang="ja-JP" sz="2800" dirty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振幅特性とインパルス応答を求めよ（プログラム）．</a:t>
                </a:r>
                <a:endParaRPr lang="en-US" altLang="ja-JP" sz="28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endParaRPr lang="en-US" altLang="ja-JP" sz="2800" dirty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altLang="ja-JP" sz="2800" b="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 2, 4 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𝐻𝑧</m:t>
                    </m:r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における振幅特性を手計算で求め，シミュレーション結果と比較せよ．</a:t>
                </a:r>
                <a:endParaRPr lang="en-US" altLang="ja-JP" sz="28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endParaRPr lang="en-US" altLang="ja-JP" sz="2800" dirty="0">
                  <a:solidFill>
                    <a:prstClr val="black"/>
                  </a:solidFill>
                  <a:latin typeface="Cambria Math"/>
                </a:endParaRP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ja-JP" altLang="en-US" sz="2800" dirty="0">
                    <a:solidFill>
                      <a:prstClr val="black"/>
                    </a:solidFill>
                    <a:latin typeface="Cambria Math"/>
                  </a:rPr>
                  <a:t>インパルス</a:t>
                </a:r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応答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h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を手計算により求めよ．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=0∼5</m:t>
                    </m:r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における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h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altLang="ja-JP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  <a:latin typeface="Cambria Math"/>
                  </a:rPr>
                  <a:t>計算し，シミュレーション結果と比較せよ．</a:t>
                </a:r>
                <a:endParaRPr lang="en-US" altLang="ja-JP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8" y="188640"/>
                <a:ext cx="8856984" cy="5850191"/>
              </a:xfrm>
              <a:prstGeom prst="rect">
                <a:avLst/>
              </a:prstGeom>
              <a:blipFill rotWithShape="1">
                <a:blip r:embed="rId2"/>
                <a:stretch>
                  <a:fillRect l="-1376" t="-1875" r="-4198" b="-14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3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79511" y="476672"/>
                <a:ext cx="8711337" cy="5318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 startAt="5"/>
                </a:pPr>
                <a:r>
                  <a:rPr kumimoji="1" lang="ja-JP" altLang="en-US" sz="2800" dirty="0" smtClean="0"/>
                  <a:t>次の入力信号に対する出力信号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を求めよ（プログラム）</a:t>
                </a:r>
                <a:endParaRPr kumimoji="1" lang="en-US" altLang="ja-JP" sz="28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sz="2800" b="0" i="1" smtClean="0">
                          <a:latin typeface="Cambria Math"/>
                        </a:rPr>
                        <m:t>cos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𝑛𝑇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kumimoji="1" lang="en-US" altLang="ja-JP" sz="2800" b="0" i="1" smtClean="0">
                          <a:latin typeface="Cambria Math"/>
                        </a:rPr>
                        <m:t>cos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𝑛𝑇</m:t>
                          </m:r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=1 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𝐻𝑧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,  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/>
                        </a:rPr>
                        <m:t>=2 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𝐻𝑧</m:t>
                      </m:r>
                    </m:oMath>
                  </m:oMathPara>
                </a14:m>
                <a:endParaRPr kumimoji="1" lang="en-US" altLang="ja-JP" sz="2800" dirty="0" smtClean="0"/>
              </a:p>
              <a:p>
                <a:endParaRPr lang="en-US" altLang="ja-JP" sz="2800" dirty="0"/>
              </a:p>
              <a:p>
                <a:pPr marL="514350" indent="-514350">
                  <a:buFont typeface="+mj-lt"/>
                  <a:buAutoNum type="arabicPeriod" startAt="6"/>
                </a:pPr>
                <a:r>
                  <a:rPr kumimoji="1" lang="en-US" altLang="ja-JP" sz="2800" dirty="0" smtClean="0"/>
                  <a:t>5</a:t>
                </a:r>
                <a:r>
                  <a:rPr kumimoji="1" lang="ja-JP" altLang="en-US" sz="2800" dirty="0" smtClean="0"/>
                  <a:t>で求めた出力信号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の過渡応答と</a:t>
                </a:r>
                <a:r>
                  <a:rPr kumimoji="1" lang="en-US" altLang="ja-JP" sz="2800" dirty="0" smtClean="0"/>
                  <a:t>2</a:t>
                </a:r>
                <a:r>
                  <a:rPr kumimoji="1" lang="ja-JP" altLang="en-US" sz="2800" dirty="0" smtClean="0"/>
                  <a:t>で求めたインパルス応答の関係を調べよ．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r>
                  <a:rPr kumimoji="1" lang="ja-JP" altLang="en-US" sz="2800" dirty="0" smtClean="0"/>
                  <a:t>（参考）インパルス応答の長さ＝過渡応答の長さ</a:t>
                </a:r>
                <a:endParaRPr kumimoji="1" lang="en-US" altLang="ja-JP" sz="2800" dirty="0" smtClean="0"/>
              </a:p>
              <a:p>
                <a:pPr marL="514350" indent="-514350">
                  <a:buFont typeface="+mj-lt"/>
                  <a:buAutoNum type="arabicPeriod" startAt="6"/>
                </a:pPr>
                <a:endParaRPr lang="en-US" altLang="ja-JP" sz="2800" dirty="0"/>
              </a:p>
              <a:p>
                <a:pPr marL="514350" indent="-514350">
                  <a:buFont typeface="+mj-lt"/>
                  <a:buAutoNum type="arabicPeriod" startAt="6"/>
                </a:pPr>
                <a:r>
                  <a:rPr kumimoji="1" lang="ja-JP" altLang="en-US" sz="2800" dirty="0" smtClean="0"/>
                  <a:t>振幅特性が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𝑓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=0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𝐻𝑧</m:t>
                    </m:r>
                  </m:oMath>
                </a14:m>
                <a:r>
                  <a:rPr kumimoji="1" lang="ja-JP" altLang="en-US" sz="2800" dirty="0" smtClean="0"/>
                  <a:t>で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28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kumimoji="1" lang="en-US" altLang="ja-JP" sz="2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1" lang="en-US" altLang="ja-JP" sz="28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800" b="0" i="1" dirty="0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kumimoji="1" lang="en-US" altLang="ja-JP" sz="2800" b="0" i="1" dirty="0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kumimoji="1" lang="en-US" altLang="ja-JP" sz="2800" b="0" i="1" dirty="0" smtClean="0">
                                    <a:latin typeface="Cambria Math"/>
                                  </a:rPr>
                                  <m:t>𝜔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kumimoji="1" lang="en-US" altLang="ja-JP" sz="2800" b="0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ja-JP" altLang="en-US" sz="2800" dirty="0" smtClean="0"/>
                  <a:t>となるようにスケーリング係数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を調整せよ．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の値と調整後の振幅特性（グラフ）を示すこと．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476672"/>
                <a:ext cx="8711337" cy="5318444"/>
              </a:xfrm>
              <a:prstGeom prst="rect">
                <a:avLst/>
              </a:prstGeom>
              <a:blipFill rotWithShape="1">
                <a:blip r:embed="rId2"/>
                <a:stretch>
                  <a:fillRect l="-1400" t="-1375" b="-17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61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79512" y="332656"/>
                <a:ext cx="8784976" cy="5824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 startAt="8"/>
                </a:pPr>
                <a:r>
                  <a:rPr kumimoji="1" lang="ja-JP" altLang="en-US" sz="2800" dirty="0" smtClean="0"/>
                  <a:t>入力信号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𝑛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sz="2800" b="0" i="1" dirty="0" smtClean="0">
                        <a:latin typeface="Cambria Math"/>
                      </a:rPr>
                      <m:t>=1</m:t>
                    </m:r>
                    <m:r>
                      <a:rPr kumimoji="1" lang="en-US" altLang="ja-JP" sz="2800" b="0" i="1" dirty="0" smtClean="0">
                        <a:latin typeface="Cambria Math"/>
                      </a:rPr>
                      <m:t>𝐻𝑧</m:t>
                    </m:r>
                    <m:r>
                      <a:rPr kumimoji="1" lang="en-US" altLang="ja-JP" sz="2800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kumimoji="1" lang="en-US" altLang="ja-JP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8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kumimoji="1" lang="en-US" altLang="ja-JP" sz="2800" b="0" i="1" dirty="0" smtClean="0">
                        <a:latin typeface="Cambria Math"/>
                      </a:rPr>
                      <m:t>=2.4</m:t>
                    </m:r>
                    <m:r>
                      <a:rPr kumimoji="1" lang="en-US" altLang="ja-JP" sz="2800" b="0" i="1" dirty="0" smtClean="0">
                        <a:latin typeface="Cambria Math"/>
                      </a:rPr>
                      <m:t>𝐻𝑧</m:t>
                    </m:r>
                  </m:oMath>
                </a14:m>
                <a:r>
                  <a:rPr kumimoji="1" lang="ja-JP" altLang="en-US" sz="2800" dirty="0" smtClean="0"/>
                  <a:t>の周波数成分からなるものとする．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𝐻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を通すことにより，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成分を２倍にし，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成分を阻止したい．伝達関数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𝐻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を設計せよ（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/>
                      </a:rPr>
                      <m:t>𝐻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の係数を数値で示す）．（プログラム）．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r>
                  <a:rPr lang="ja-JP" altLang="en-US" sz="2800" dirty="0" smtClean="0"/>
                  <a:t>但し，極は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ja-JP" sz="2800" b="0" i="1" smtClean="0">
                        <a:latin typeface="Cambria Math"/>
                      </a:rPr>
                      <m:t>=0.8, 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ja-JP" sz="2800" b="0" i="1" smtClean="0">
                        <a:latin typeface="Cambria Math"/>
                      </a:rPr>
                      <m:t>=1.2</m:t>
                    </m:r>
                    <m:r>
                      <a:rPr lang="en-US" altLang="ja-JP" sz="2800" b="0" i="1" smtClean="0">
                        <a:latin typeface="Cambria Math"/>
                      </a:rPr>
                      <m:t>𝐻𝑧</m:t>
                    </m:r>
                    <m:r>
                      <a:rPr lang="en-US" altLang="ja-JP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とする．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r>
                  <a:rPr kumimoji="1" lang="ja-JP" altLang="en-US" sz="2800" dirty="0" smtClean="0"/>
                  <a:t>･零点は阻止したい周波数の単位円上（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ja-JP" altLang="en-US" sz="2800" dirty="0" smtClean="0"/>
                  <a:t>）に置く．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r>
                  <a:rPr kumimoji="1" lang="ja-JP" altLang="en-US" sz="2800" dirty="0" smtClean="0"/>
                  <a:t>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は，先ず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ja-JP" altLang="en-US" sz="2800" dirty="0" smtClean="0"/>
                  <a:t>として振幅特性を計算し，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における振幅特性を調べる．その値が２となるように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を調整する．</a:t>
                </a:r>
                <a:endParaRPr kumimoji="1" lang="en-US" altLang="ja-JP" sz="2800" dirty="0" smtClean="0"/>
              </a:p>
              <a:p>
                <a:pPr marL="514350" indent="-514350">
                  <a:buFont typeface="+mj-lt"/>
                  <a:buAutoNum type="arabicPeriod" startAt="8"/>
                </a:pPr>
                <a:endParaRPr lang="en-US" altLang="ja-JP" sz="2800" dirty="0"/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kumimoji="1" lang="ja-JP" altLang="en-US" sz="2800" dirty="0" smtClean="0"/>
                  <a:t>極の大きさ（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）を変えてシステムの安定性を調べよ．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r>
                  <a:rPr kumimoji="1" lang="ja-JP" altLang="en-US" sz="2800" dirty="0" smtClean="0"/>
                  <a:t>システムが安定である条件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28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kumimoji="1" lang="en-US" altLang="ja-JP" sz="28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kumimoji="1" lang="ja-JP" altLang="en-US" sz="2800" dirty="0" smtClean="0"/>
                  <a:t>をシミュレーションにより検証する．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2656"/>
                <a:ext cx="8784976" cy="5824351"/>
              </a:xfrm>
              <a:prstGeom prst="rect">
                <a:avLst/>
              </a:prstGeom>
              <a:blipFill rotWithShape="1">
                <a:blip r:embed="rId2"/>
                <a:stretch>
                  <a:fillRect l="-1387" t="-1257" r="-4092" b="-15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54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161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金沢大学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nakayama</dc:creator>
  <cp:lastModifiedBy>nakayama</cp:lastModifiedBy>
  <cp:revision>64</cp:revision>
  <dcterms:created xsi:type="dcterms:W3CDTF">2014-04-21T12:09:35Z</dcterms:created>
  <dcterms:modified xsi:type="dcterms:W3CDTF">2014-06-23T22:11:47Z</dcterms:modified>
</cp:coreProperties>
</file>